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256" r:id="rId2"/>
    <p:sldId id="366" r:id="rId3"/>
    <p:sldId id="257" r:id="rId4"/>
    <p:sldId id="258" r:id="rId5"/>
    <p:sldId id="337" r:id="rId6"/>
    <p:sldId id="259" r:id="rId7"/>
    <p:sldId id="340" r:id="rId8"/>
    <p:sldId id="338" r:id="rId9"/>
    <p:sldId id="314" r:id="rId10"/>
    <p:sldId id="260" r:id="rId11"/>
    <p:sldId id="262" r:id="rId12"/>
    <p:sldId id="261" r:id="rId13"/>
    <p:sldId id="271" r:id="rId14"/>
    <p:sldId id="264" r:id="rId15"/>
    <p:sldId id="270" r:id="rId16"/>
    <p:sldId id="263" r:id="rId17"/>
    <p:sldId id="269" r:id="rId18"/>
    <p:sldId id="339" r:id="rId19"/>
    <p:sldId id="341" r:id="rId20"/>
    <p:sldId id="315" r:id="rId21"/>
    <p:sldId id="265" r:id="rId22"/>
    <p:sldId id="317" r:id="rId23"/>
    <p:sldId id="316" r:id="rId24"/>
    <p:sldId id="267" r:id="rId25"/>
    <p:sldId id="343" r:id="rId26"/>
    <p:sldId id="342" r:id="rId27"/>
    <p:sldId id="268" r:id="rId28"/>
    <p:sldId id="335" r:id="rId29"/>
    <p:sldId id="273" r:id="rId30"/>
    <p:sldId id="297" r:id="rId31"/>
    <p:sldId id="323" r:id="rId32"/>
    <p:sldId id="272" r:id="rId33"/>
    <p:sldId id="344" r:id="rId34"/>
    <p:sldId id="313" r:id="rId35"/>
    <p:sldId id="299" r:id="rId36"/>
    <p:sldId id="345" r:id="rId37"/>
    <p:sldId id="347" r:id="rId38"/>
    <p:sldId id="346" r:id="rId39"/>
    <p:sldId id="286" r:id="rId40"/>
    <p:sldId id="348" r:id="rId41"/>
    <p:sldId id="292" r:id="rId42"/>
    <p:sldId id="349" r:id="rId43"/>
    <p:sldId id="319" r:id="rId44"/>
    <p:sldId id="336" r:id="rId45"/>
    <p:sldId id="320" r:id="rId46"/>
    <p:sldId id="293" r:id="rId47"/>
    <p:sldId id="303" r:id="rId48"/>
    <p:sldId id="304" r:id="rId49"/>
    <p:sldId id="350" r:id="rId50"/>
    <p:sldId id="351" r:id="rId51"/>
    <p:sldId id="367" r:id="rId52"/>
    <p:sldId id="306" r:id="rId53"/>
    <p:sldId id="266" r:id="rId54"/>
    <p:sldId id="321" r:id="rId55"/>
    <p:sldId id="291" r:id="rId56"/>
    <p:sldId id="295" r:id="rId57"/>
    <p:sldId id="322" r:id="rId58"/>
    <p:sldId id="298" r:id="rId59"/>
    <p:sldId id="352" r:id="rId60"/>
    <p:sldId id="353" r:id="rId61"/>
    <p:sldId id="305" r:id="rId62"/>
    <p:sldId id="325" r:id="rId63"/>
    <p:sldId id="324" r:id="rId64"/>
    <p:sldId id="354" r:id="rId65"/>
    <p:sldId id="327" r:id="rId66"/>
    <p:sldId id="326" r:id="rId67"/>
    <p:sldId id="282" r:id="rId68"/>
    <p:sldId id="355" r:id="rId69"/>
    <p:sldId id="278" r:id="rId70"/>
    <p:sldId id="280" r:id="rId71"/>
    <p:sldId id="279" r:id="rId72"/>
    <p:sldId id="365" r:id="rId73"/>
    <p:sldId id="281" r:id="rId74"/>
    <p:sldId id="357" r:id="rId75"/>
    <p:sldId id="329" r:id="rId76"/>
    <p:sldId id="302" r:id="rId77"/>
    <p:sldId id="318" r:id="rId78"/>
    <p:sldId id="358" r:id="rId79"/>
    <p:sldId id="330" r:id="rId80"/>
    <p:sldId id="360" r:id="rId81"/>
    <p:sldId id="361" r:id="rId82"/>
    <p:sldId id="300" r:id="rId83"/>
    <p:sldId id="301" r:id="rId84"/>
    <p:sldId id="308" r:id="rId85"/>
    <p:sldId id="309" r:id="rId86"/>
    <p:sldId id="310" r:id="rId87"/>
    <p:sldId id="296" r:id="rId88"/>
    <p:sldId id="311" r:id="rId89"/>
    <p:sldId id="333" r:id="rId90"/>
    <p:sldId id="288" r:id="rId91"/>
    <p:sldId id="364" r:id="rId92"/>
    <p:sldId id="363" r:id="rId93"/>
    <p:sldId id="362" r:id="rId94"/>
    <p:sldId id="283" r:id="rId95"/>
    <p:sldId id="359" r:id="rId96"/>
    <p:sldId id="334" r:id="rId97"/>
    <p:sldId id="332" r:id="rId98"/>
    <p:sldId id="294" r:id="rId99"/>
    <p:sldId id="289" r:id="rId100"/>
    <p:sldId id="287" r:id="rId101"/>
    <p:sldId id="290" r:id="rId102"/>
    <p:sldId id="307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8EB863-5D30-E94D-B748-A8BD2D4586A7}">
          <p14:sldIdLst>
            <p14:sldId id="256"/>
            <p14:sldId id="366"/>
            <p14:sldId id="257"/>
            <p14:sldId id="258"/>
            <p14:sldId id="337"/>
            <p14:sldId id="259"/>
            <p14:sldId id="340"/>
            <p14:sldId id="338"/>
            <p14:sldId id="314"/>
            <p14:sldId id="260"/>
            <p14:sldId id="262"/>
            <p14:sldId id="261"/>
            <p14:sldId id="271"/>
            <p14:sldId id="264"/>
            <p14:sldId id="270"/>
            <p14:sldId id="263"/>
            <p14:sldId id="269"/>
            <p14:sldId id="339"/>
            <p14:sldId id="341"/>
            <p14:sldId id="315"/>
            <p14:sldId id="265"/>
            <p14:sldId id="317"/>
            <p14:sldId id="316"/>
            <p14:sldId id="267"/>
            <p14:sldId id="343"/>
            <p14:sldId id="342"/>
            <p14:sldId id="268"/>
            <p14:sldId id="335"/>
            <p14:sldId id="273"/>
            <p14:sldId id="297"/>
            <p14:sldId id="323"/>
            <p14:sldId id="272"/>
            <p14:sldId id="344"/>
            <p14:sldId id="313"/>
            <p14:sldId id="299"/>
            <p14:sldId id="345"/>
            <p14:sldId id="347"/>
            <p14:sldId id="346"/>
            <p14:sldId id="286"/>
            <p14:sldId id="348"/>
            <p14:sldId id="292"/>
            <p14:sldId id="349"/>
            <p14:sldId id="319"/>
            <p14:sldId id="336"/>
            <p14:sldId id="320"/>
            <p14:sldId id="293"/>
            <p14:sldId id="303"/>
            <p14:sldId id="304"/>
            <p14:sldId id="350"/>
            <p14:sldId id="351"/>
            <p14:sldId id="367"/>
            <p14:sldId id="306"/>
            <p14:sldId id="266"/>
            <p14:sldId id="321"/>
            <p14:sldId id="291"/>
            <p14:sldId id="295"/>
            <p14:sldId id="322"/>
            <p14:sldId id="298"/>
            <p14:sldId id="352"/>
            <p14:sldId id="353"/>
            <p14:sldId id="305"/>
            <p14:sldId id="325"/>
            <p14:sldId id="324"/>
            <p14:sldId id="354"/>
            <p14:sldId id="327"/>
            <p14:sldId id="326"/>
            <p14:sldId id="282"/>
            <p14:sldId id="355"/>
            <p14:sldId id="278"/>
            <p14:sldId id="280"/>
            <p14:sldId id="279"/>
            <p14:sldId id="365"/>
            <p14:sldId id="281"/>
            <p14:sldId id="357"/>
            <p14:sldId id="329"/>
            <p14:sldId id="302"/>
            <p14:sldId id="318"/>
            <p14:sldId id="358"/>
            <p14:sldId id="330"/>
            <p14:sldId id="360"/>
            <p14:sldId id="361"/>
            <p14:sldId id="300"/>
            <p14:sldId id="301"/>
            <p14:sldId id="308"/>
            <p14:sldId id="309"/>
            <p14:sldId id="310"/>
            <p14:sldId id="296"/>
            <p14:sldId id="311"/>
            <p14:sldId id="333"/>
            <p14:sldId id="288"/>
            <p14:sldId id="364"/>
            <p14:sldId id="363"/>
            <p14:sldId id="362"/>
            <p14:sldId id="283"/>
            <p14:sldId id="359"/>
            <p14:sldId id="334"/>
            <p14:sldId id="332"/>
            <p14:sldId id="294"/>
            <p14:sldId id="289"/>
            <p14:sldId id="287"/>
            <p14:sldId id="290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7" autoAdjust="0"/>
    <p:restoredTop sz="96731" autoAdjust="0"/>
  </p:normalViewPr>
  <p:slideViewPr>
    <p:cSldViewPr snapToGrid="0" snapToObjects="1">
      <p:cViewPr varScale="1">
        <p:scale>
          <a:sx n="74" d="100"/>
          <a:sy n="74" d="100"/>
        </p:scale>
        <p:origin x="10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9D627-42B3-264D-BA9C-CE56ACCEE84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CA02F-1DF4-AF43-BB9B-560384910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4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1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0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3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8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6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3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2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6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3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3E8B3-D48C-BB46-8F29-3321480A832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E0A36-854C-C146-84EA-BBFBE0659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9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DanSiepen/top-15-sites-built-with-node-js-a6412638eb28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smia/art" TargetMode="External"/><Relationship Id="rId2" Type="http://schemas.openxmlformats.org/officeDocument/2006/relationships/hyperlink" Target="https://collections.artsmia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selman.com/blog/TheInternetsBestPlaceholderImageSitesForWebDevelopment.aspx" TargetMode="External"/><Relationship Id="rId2" Type="http://schemas.openxmlformats.org/officeDocument/2006/relationships/hyperlink" Target="https://commons.wikimedia.org/wiki/Main_Pag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unsplas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photos/kittens-cat-cat-puppy-rush-555822/" TargetMode="Externa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w3schools.com/css/css_syntax.asp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ssreference.io/" TargetMode="External"/><Relationship Id="rId2" Type="http://schemas.openxmlformats.org/officeDocument/2006/relationships/hyperlink" Target="http://www.w3schools.com/css/default.asp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olors/colors_names.as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cssfontstac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css_boxmodel.asp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selectors.asp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ITEC 2560 Web Client &amp; Server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</p:spTree>
    <p:extLst>
      <p:ext uri="{BB962C8B-B14F-4D97-AF65-F5344CB8AC3E}">
        <p14:creationId xmlns:p14="http://schemas.microsoft.com/office/powerpoint/2010/main" val="71931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Code: JavaScript, Node, Express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69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There's a lot of choices. Server language options include Java, Python, C#, Ruby PHP… most languages can be used to write web apps</a:t>
            </a:r>
          </a:p>
          <a:p>
            <a:endParaRPr lang="en-US" b="1" dirty="0"/>
          </a:p>
          <a:p>
            <a:r>
              <a:rPr lang="en-US" dirty="0"/>
              <a:t>We'll use </a:t>
            </a:r>
            <a:r>
              <a:rPr lang="en-US" b="1" dirty="0"/>
              <a:t>Node.js </a:t>
            </a:r>
            <a:r>
              <a:rPr lang="en-US" dirty="0"/>
              <a:t>- JavaScript, for servers</a:t>
            </a:r>
          </a:p>
          <a:p>
            <a:r>
              <a:rPr lang="en-US" b="1" dirty="0" err="1"/>
              <a:t>Express.js</a:t>
            </a:r>
            <a:r>
              <a:rPr lang="en-US" b="1" dirty="0"/>
              <a:t> </a:t>
            </a:r>
            <a:r>
              <a:rPr lang="en-US" dirty="0"/>
              <a:t>- web application framework - simplifies common web app tasks </a:t>
            </a:r>
          </a:p>
          <a:p>
            <a:r>
              <a:rPr lang="en-US" dirty="0"/>
              <a:t>Node.js etc. are growing in popularity and suit small-to-medium sites very well</a:t>
            </a:r>
          </a:p>
          <a:p>
            <a:pPr lvl="1"/>
            <a:r>
              <a:rPr lang="en-US" dirty="0"/>
              <a:t>Trend towards </a:t>
            </a:r>
            <a:r>
              <a:rPr lang="en-US" b="1" dirty="0" err="1"/>
              <a:t>microservices</a:t>
            </a:r>
            <a:r>
              <a:rPr lang="en-US" dirty="0"/>
              <a:t> (create several small </a:t>
            </a:r>
            <a:r>
              <a:rPr lang="en-US" dirty="0" err="1"/>
              <a:t>Nodejs</a:t>
            </a:r>
            <a:r>
              <a:rPr lang="en-US" dirty="0"/>
              <a:t> apps, one per specific task) vs. monolithic architecture (e.g. one giant Java/C# app)</a:t>
            </a:r>
          </a:p>
          <a:p>
            <a:r>
              <a:rPr lang="en-US" dirty="0"/>
              <a:t>Walmart, PayPal, Target, NASA, Wall Street Journal, all use Node </a:t>
            </a:r>
          </a:p>
          <a:p>
            <a:r>
              <a:rPr lang="en-US" dirty="0">
                <a:hlinkClick r:id="rId2"/>
              </a:rPr>
              <a:t>https://medium.com/@DanSiepen/top-15-sites-built-with-node-js-a6412638eb28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7292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HTML: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&lt;table&gt;, &lt;</a:t>
            </a:r>
            <a:r>
              <a:rPr lang="en-US" sz="2800" dirty="0" err="1"/>
              <a:t>tr</a:t>
            </a:r>
            <a:r>
              <a:rPr lang="en-US" sz="2800" dirty="0"/>
              <a:t>&gt;, &lt;</a:t>
            </a:r>
            <a:r>
              <a:rPr lang="en-US" sz="2800" dirty="0" err="1"/>
              <a:t>th</a:t>
            </a:r>
            <a:r>
              <a:rPr lang="en-US" sz="2800" dirty="0"/>
              <a:t>&gt;, &lt;td&gt; for creating tables</a:t>
            </a:r>
          </a:p>
          <a:p>
            <a:r>
              <a:rPr lang="en-US" sz="2800" dirty="0"/>
              <a:t>&lt;</a:t>
            </a:r>
            <a:r>
              <a:rPr lang="en-US" sz="2800" dirty="0" err="1"/>
              <a:t>tr</a:t>
            </a:r>
            <a:r>
              <a:rPr lang="en-US" sz="2800" dirty="0"/>
              <a:t>&gt; for a table row</a:t>
            </a:r>
          </a:p>
          <a:p>
            <a:r>
              <a:rPr lang="en-US" sz="2800" dirty="0"/>
              <a:t>&lt;</a:t>
            </a:r>
            <a:r>
              <a:rPr lang="en-US" sz="2800" dirty="0" err="1"/>
              <a:t>th</a:t>
            </a:r>
            <a:r>
              <a:rPr lang="en-US" sz="2800" dirty="0"/>
              <a:t>&gt; for header rows, &lt;td&gt; for  table data elements</a:t>
            </a:r>
          </a:p>
          <a:p>
            <a:r>
              <a:rPr lang="en-US" sz="2800" dirty="0"/>
              <a:t>Notice how elements are nested</a:t>
            </a:r>
          </a:p>
          <a:p>
            <a:r>
              <a:rPr lang="en-US" sz="2800" dirty="0"/>
              <a:t>The bold text for headers is a default style applied by your browser. Can override with CSS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>
                <a:latin typeface="Consolas"/>
                <a:cs typeface="Consolas"/>
              </a:rPr>
              <a:t>&lt;table&gt;</a:t>
            </a:r>
            <a:br>
              <a:rPr lang="en-US" sz="2200" dirty="0">
                <a:latin typeface="Consolas"/>
                <a:cs typeface="Consolas"/>
              </a:rPr>
            </a:br>
            <a:r>
              <a:rPr lang="en-US" sz="2200" dirty="0">
                <a:latin typeface="Consolas"/>
                <a:cs typeface="Consolas"/>
              </a:rPr>
              <a:t>  &lt;</a:t>
            </a:r>
            <a:r>
              <a:rPr lang="en-US" sz="2200" dirty="0" err="1">
                <a:latin typeface="Consolas"/>
                <a:cs typeface="Consolas"/>
              </a:rPr>
              <a:t>tr</a:t>
            </a:r>
            <a:r>
              <a:rPr lang="en-US" sz="2200" dirty="0">
                <a:latin typeface="Consolas"/>
                <a:cs typeface="Consolas"/>
              </a:rPr>
              <a:t>&gt;&lt;</a:t>
            </a:r>
            <a:r>
              <a:rPr lang="en-US" sz="2200" dirty="0" err="1">
                <a:latin typeface="Consolas"/>
                <a:cs typeface="Consolas"/>
              </a:rPr>
              <a:t>th</a:t>
            </a:r>
            <a:r>
              <a:rPr lang="en-US" sz="2200" dirty="0">
                <a:latin typeface="Consolas"/>
                <a:cs typeface="Consolas"/>
              </a:rPr>
              <a:t>&gt;Radio Station&lt;/</a:t>
            </a:r>
            <a:r>
              <a:rPr lang="en-US" sz="2200" dirty="0" err="1">
                <a:latin typeface="Consolas"/>
                <a:cs typeface="Consolas"/>
              </a:rPr>
              <a:t>th</a:t>
            </a:r>
            <a:r>
              <a:rPr lang="en-US" sz="2200" dirty="0">
                <a:latin typeface="Consolas"/>
                <a:cs typeface="Consolas"/>
              </a:rPr>
              <a:t>&gt;&lt;</a:t>
            </a:r>
            <a:r>
              <a:rPr lang="en-US" sz="2200" dirty="0" err="1">
                <a:latin typeface="Consolas"/>
                <a:cs typeface="Consolas"/>
              </a:rPr>
              <a:t>th</a:t>
            </a:r>
            <a:r>
              <a:rPr lang="en-US" sz="2200" dirty="0">
                <a:latin typeface="Consolas"/>
                <a:cs typeface="Consolas"/>
              </a:rPr>
              <a:t>&gt;Frequency&lt;/</a:t>
            </a:r>
            <a:r>
              <a:rPr lang="en-US" sz="2200" dirty="0" err="1">
                <a:latin typeface="Consolas"/>
                <a:cs typeface="Consolas"/>
              </a:rPr>
              <a:t>th</a:t>
            </a:r>
            <a:r>
              <a:rPr lang="en-US" sz="2200" dirty="0">
                <a:latin typeface="Consolas"/>
                <a:cs typeface="Consolas"/>
              </a:rPr>
              <a:t>&gt;&lt;/</a:t>
            </a:r>
            <a:r>
              <a:rPr lang="en-US" sz="2200" dirty="0" err="1">
                <a:latin typeface="Consolas"/>
                <a:cs typeface="Consolas"/>
              </a:rPr>
              <a:t>tr</a:t>
            </a:r>
            <a:r>
              <a:rPr lang="en-US" sz="2200" dirty="0">
                <a:latin typeface="Consolas"/>
                <a:cs typeface="Consolas"/>
              </a:rPr>
              <a:t>&gt;</a:t>
            </a:r>
            <a:br>
              <a:rPr lang="en-US" sz="2200" dirty="0">
                <a:latin typeface="Consolas"/>
                <a:cs typeface="Consolas"/>
              </a:rPr>
            </a:br>
            <a:r>
              <a:rPr lang="en-US" sz="2200" dirty="0">
                <a:latin typeface="Consolas"/>
                <a:cs typeface="Consolas"/>
              </a:rPr>
              <a:t>  &lt;</a:t>
            </a:r>
            <a:r>
              <a:rPr lang="en-US" sz="2200" dirty="0" err="1">
                <a:latin typeface="Consolas"/>
                <a:cs typeface="Consolas"/>
              </a:rPr>
              <a:t>tr</a:t>
            </a:r>
            <a:r>
              <a:rPr lang="en-US" sz="2200" dirty="0">
                <a:latin typeface="Consolas"/>
                <a:cs typeface="Consolas"/>
              </a:rPr>
              <a:t>&gt;&lt;td&gt;The Current&lt;/td&gt;&lt;td&gt;89.3&lt;/td&gt;&lt;/</a:t>
            </a:r>
            <a:r>
              <a:rPr lang="en-US" sz="2200" dirty="0" err="1">
                <a:latin typeface="Consolas"/>
                <a:cs typeface="Consolas"/>
              </a:rPr>
              <a:t>tr</a:t>
            </a:r>
            <a:r>
              <a:rPr lang="en-US" sz="2200" dirty="0">
                <a:latin typeface="Consolas"/>
                <a:cs typeface="Consolas"/>
              </a:rPr>
              <a:t>&gt;</a:t>
            </a:r>
            <a:br>
              <a:rPr lang="en-US" sz="2200" dirty="0">
                <a:latin typeface="Consolas"/>
                <a:cs typeface="Consolas"/>
              </a:rPr>
            </a:br>
            <a:r>
              <a:rPr lang="en-US" sz="2200" dirty="0">
                <a:latin typeface="Consolas"/>
                <a:cs typeface="Consolas"/>
              </a:rPr>
              <a:t>  &lt;</a:t>
            </a:r>
            <a:r>
              <a:rPr lang="en-US" sz="2200" dirty="0" err="1">
                <a:latin typeface="Consolas"/>
                <a:cs typeface="Consolas"/>
              </a:rPr>
              <a:t>tr</a:t>
            </a:r>
            <a:r>
              <a:rPr lang="en-US" sz="2200" dirty="0">
                <a:latin typeface="Consolas"/>
                <a:cs typeface="Consolas"/>
              </a:rPr>
              <a:t>&gt;&lt;td&gt;KFAI&lt;/td&gt;&lt;td&gt;90.3&lt;/td&gt;&lt;/</a:t>
            </a:r>
            <a:r>
              <a:rPr lang="en-US" sz="2200" dirty="0" err="1">
                <a:latin typeface="Consolas"/>
                <a:cs typeface="Consolas"/>
              </a:rPr>
              <a:t>tr</a:t>
            </a:r>
            <a:r>
              <a:rPr lang="en-US" sz="2200" dirty="0">
                <a:latin typeface="Consolas"/>
                <a:cs typeface="Consolas"/>
              </a:rPr>
              <a:t>&gt;</a:t>
            </a:r>
            <a:br>
              <a:rPr lang="en-US" sz="2200" dirty="0">
                <a:latin typeface="Consolas"/>
                <a:cs typeface="Consolas"/>
              </a:rPr>
            </a:br>
            <a:r>
              <a:rPr lang="en-US" sz="2200" dirty="0">
                <a:latin typeface="Consolas"/>
                <a:cs typeface="Consolas"/>
              </a:rPr>
              <a:t>&lt;/table&gt;</a:t>
            </a:r>
            <a:br>
              <a:rPr lang="en-US" sz="2200" dirty="0">
                <a:latin typeface="Consolas"/>
                <a:cs typeface="Consolas"/>
              </a:rPr>
            </a:br>
            <a:endParaRPr lang="en-US" sz="22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008" y="5228913"/>
            <a:ext cx="2768792" cy="1409798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8757864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Lab 1 worksheet and instructions for submitting the lab is in D2L</a:t>
            </a:r>
          </a:p>
          <a:p>
            <a:r>
              <a:rPr lang="en-US" dirty="0"/>
              <a:t>You'll have a week to work on each lab</a:t>
            </a:r>
          </a:p>
          <a:p>
            <a:r>
              <a:rPr lang="en-US" dirty="0"/>
              <a:t>Typically start the lab on Tuesday or Wednesday</a:t>
            </a:r>
          </a:p>
          <a:p>
            <a:r>
              <a:rPr lang="en-US" dirty="0"/>
              <a:t>Work on lab in class</a:t>
            </a:r>
          </a:p>
          <a:p>
            <a:r>
              <a:rPr lang="en-US" dirty="0"/>
              <a:t>Work on any remaining lab work during the week</a:t>
            </a:r>
          </a:p>
          <a:p>
            <a:r>
              <a:rPr lang="en-US" dirty="0"/>
              <a:t>Lab is due before the next Tuesday class</a:t>
            </a:r>
          </a:p>
        </p:txBody>
      </p:sp>
    </p:spTree>
    <p:extLst>
      <p:ext uri="{BB962C8B-B14F-4D97-AF65-F5344CB8AC3E}">
        <p14:creationId xmlns:p14="http://schemas.microsoft.com/office/powerpoint/2010/main" val="21620251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  <a:r>
              <a:rPr lang="en-US"/>
              <a:t>Need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ask!</a:t>
            </a:r>
          </a:p>
          <a:p>
            <a:r>
              <a:rPr lang="en-US" dirty="0"/>
              <a:t>In your future job as a software developer or related occupation, you will be expected to seek feedback on your work</a:t>
            </a:r>
          </a:p>
          <a:p>
            <a:r>
              <a:rPr lang="en-US" dirty="0"/>
              <a:t>So you can improve and build your skills; and verify that what you are working on is what your employer expects</a:t>
            </a:r>
          </a:p>
          <a:p>
            <a:r>
              <a:rPr lang="en-US" dirty="0"/>
              <a:t>Practice now :)</a:t>
            </a:r>
          </a:p>
        </p:txBody>
      </p:sp>
    </p:spTree>
    <p:extLst>
      <p:ext uri="{BB962C8B-B14F-4D97-AF65-F5344CB8AC3E}">
        <p14:creationId xmlns:p14="http://schemas.microsoft.com/office/powerpoint/2010/main" val="426379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Node/Express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82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Very useful for small-to-medium websites; getting something up and running quickly; but also can deal with high demand sites; robust; good at handling many users simultaneously</a:t>
            </a:r>
          </a:p>
          <a:p>
            <a:r>
              <a:rPr lang="en-US" dirty="0"/>
              <a:t>The Minneapolis Institute of Arts (MIA) collections website is a Node app </a:t>
            </a:r>
            <a:r>
              <a:rPr lang="en-US" dirty="0">
                <a:hlinkClick r:id="rId2"/>
              </a:rPr>
              <a:t>https://collections.artsmia.org/</a:t>
            </a:r>
            <a:endParaRPr lang="en-US" dirty="0"/>
          </a:p>
          <a:p>
            <a:r>
              <a:rPr lang="en-US" dirty="0">
                <a:hlinkClick r:id="rId3"/>
              </a:rPr>
              <a:t>https://github.com/artsmia/art</a:t>
            </a:r>
            <a:endParaRPr lang="en-US" dirty="0"/>
          </a:p>
          <a:p>
            <a:r>
              <a:rPr lang="en-US" dirty="0"/>
              <a:t>Strategies, tools and concepts translate to other technology stacks; so what you learn here will be relevant to (for example) C# ASP or Java Server Pages, or Java Spring apps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712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30"/>
            <a:ext cx="8229600" cy="1143000"/>
          </a:xfrm>
        </p:spPr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3130"/>
            <a:ext cx="8119242" cy="4887310"/>
          </a:xfrm>
        </p:spPr>
        <p:txBody>
          <a:bodyPr>
            <a:noAutofit/>
          </a:bodyPr>
          <a:lstStyle/>
          <a:p>
            <a:r>
              <a:rPr lang="en-US" sz="2600" dirty="0"/>
              <a:t>Almost all web sites require a database of some kind </a:t>
            </a:r>
          </a:p>
          <a:p>
            <a:r>
              <a:rPr lang="en-US" sz="2600" dirty="0"/>
              <a:t>We'll use </a:t>
            </a:r>
            <a:r>
              <a:rPr lang="en-US" sz="2600" b="1" dirty="0"/>
              <a:t>PostgreSQL </a:t>
            </a:r>
            <a:r>
              <a:rPr lang="en-US" sz="2600" dirty="0"/>
              <a:t>(usually pronounced 'post-</a:t>
            </a:r>
            <a:r>
              <a:rPr lang="en-US" sz="2600" dirty="0" err="1"/>
              <a:t>gres'</a:t>
            </a:r>
            <a:r>
              <a:rPr lang="en-US" sz="2600" dirty="0"/>
              <a:t>) for our databases. We'll use a cloud PostgreSQL service, so you don't need to install it locally</a:t>
            </a:r>
          </a:p>
          <a:p>
            <a:endParaRPr lang="en-US" sz="2600" dirty="0"/>
          </a:p>
          <a:p>
            <a:r>
              <a:rPr lang="en-US" sz="2600" dirty="0"/>
              <a:t>You have taken (or will be taking) a relational database class (</a:t>
            </a:r>
            <a:r>
              <a:rPr lang="en-US" sz="2600" dirty="0" err="1"/>
              <a:t>SQLServer</a:t>
            </a:r>
            <a:r>
              <a:rPr lang="en-US" sz="2600" dirty="0"/>
              <a:t>, MySQL, Access…)  and you may know SQLite</a:t>
            </a:r>
          </a:p>
          <a:p>
            <a:pPr lvl="1"/>
            <a:r>
              <a:rPr lang="en-US" sz="2200" dirty="0"/>
              <a:t>If so: PostgreSQL is very similar to other relational databases</a:t>
            </a:r>
          </a:p>
          <a:p>
            <a:pPr lvl="1"/>
            <a:r>
              <a:rPr lang="en-US" sz="2200" dirty="0"/>
              <a:t>If not: don't worry - we'll cover simple database concepts, and we don't need to use advanced features </a:t>
            </a:r>
          </a:p>
        </p:txBody>
      </p:sp>
    </p:spTree>
    <p:extLst>
      <p:ext uri="{BB962C8B-B14F-4D97-AF65-F5344CB8AC3E}">
        <p14:creationId xmlns:p14="http://schemas.microsoft.com/office/powerpoint/2010/main" val="149406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we'll structure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cover a lot of different technologies; plus software developer tools, and other issues such as user interface design, security…</a:t>
            </a:r>
          </a:p>
          <a:p>
            <a:r>
              <a:rPr lang="en-US" dirty="0"/>
              <a:t>Web development requires breadth of knowledge </a:t>
            </a:r>
          </a:p>
          <a:p>
            <a:r>
              <a:rPr lang="en-US" dirty="0"/>
              <a:t>Versus a class like Java or C#, that cover one language in depth</a:t>
            </a:r>
          </a:p>
        </p:txBody>
      </p:sp>
    </p:spTree>
    <p:extLst>
      <p:ext uri="{BB962C8B-B14F-4D97-AF65-F5344CB8AC3E}">
        <p14:creationId xmlns:p14="http://schemas.microsoft.com/office/powerpoint/2010/main" val="132733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Web Design?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942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This is not a web design class. Clara is most definitely not a web designer!</a:t>
            </a:r>
          </a:p>
          <a:p>
            <a:r>
              <a:rPr lang="en-US" sz="2400" dirty="0"/>
              <a:t>As we study front end technologies, we'll focus on </a:t>
            </a:r>
            <a:r>
              <a:rPr lang="en-US" sz="2400" b="1" dirty="0"/>
              <a:t>logical user interface layouts; having the correct components that perform correctly on the page</a:t>
            </a:r>
          </a:p>
          <a:p>
            <a:r>
              <a:rPr lang="en-US" sz="2400" dirty="0"/>
              <a:t>And use CSS and CSS frameworks to apply styles, and make things look less 1990s</a:t>
            </a:r>
          </a:p>
          <a:p>
            <a:r>
              <a:rPr lang="en-US" sz="2400" dirty="0"/>
              <a:t>But we won't get into much depth</a:t>
            </a:r>
            <a:r>
              <a:rPr lang="is-IS" sz="2400" dirty="0"/>
              <a:t>... if you are interested in design, you'll have a foundation to experiment and explore more </a:t>
            </a:r>
            <a:endParaRPr lang="en-US" sz="2400" dirty="0"/>
          </a:p>
          <a:p>
            <a:r>
              <a:rPr lang="en-US" sz="2400" dirty="0"/>
              <a:t>It's a whole different industry and set of skills – check out the Graphics and Web Design department's classes if you are interested in learning more</a:t>
            </a:r>
          </a:p>
          <a:p>
            <a:r>
              <a:rPr lang="en-US" sz="2400" dirty="0"/>
              <a:t>In this class, we are going to focus on making things work; server-side logic and database; providing the correct content and functionality in the client</a:t>
            </a:r>
          </a:p>
        </p:txBody>
      </p:sp>
    </p:spTree>
    <p:extLst>
      <p:ext uri="{BB962C8B-B14F-4D97-AF65-F5344CB8AC3E}">
        <p14:creationId xmlns:p14="http://schemas.microsoft.com/office/powerpoint/2010/main" val="164420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Programming Logic; use of a scripting language e.g. Python</a:t>
            </a:r>
          </a:p>
          <a:p>
            <a:r>
              <a:rPr lang="en-US" dirty="0"/>
              <a:t>I'll assume you can write basic programs in Python; you understand the concepts of variables; data types; control flow; methods/functions; strings; library functions; lists and dictionaries</a:t>
            </a:r>
          </a:p>
          <a:p>
            <a:r>
              <a:rPr lang="en-US" dirty="0"/>
              <a:t>You can install software </a:t>
            </a:r>
          </a:p>
          <a:p>
            <a:r>
              <a:rPr lang="en-US" dirty="0"/>
              <a:t>You have basic command line/terminal skills</a:t>
            </a:r>
          </a:p>
          <a:p>
            <a:r>
              <a:rPr lang="en-US" dirty="0"/>
              <a:t>You can do research to solve problems that you'll run into </a:t>
            </a:r>
          </a:p>
          <a:p>
            <a:r>
              <a:rPr lang="en-US" dirty="0"/>
              <a:t>You can look things up; read documentation</a:t>
            </a:r>
          </a:p>
          <a:p>
            <a:endParaRPr lang="en-US" dirty="0"/>
          </a:p>
          <a:p>
            <a:r>
              <a:rPr lang="en-US" dirty="0"/>
              <a:t>Otherwise, we'll start at the beginning; assuming you have no prior knowledge of any web technologies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review</a:t>
            </a:r>
          </a:p>
          <a:p>
            <a:r>
              <a:rPr lang="en-US" dirty="0"/>
              <a:t>Important parts:</a:t>
            </a:r>
          </a:p>
          <a:p>
            <a:pPr lvl="1"/>
            <a:r>
              <a:rPr lang="en-US" dirty="0"/>
              <a:t>Labs</a:t>
            </a:r>
          </a:p>
          <a:p>
            <a:pPr lvl="1"/>
            <a:r>
              <a:rPr lang="en-US" dirty="0"/>
              <a:t>Online and on campus components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Plagiarism policy</a:t>
            </a:r>
          </a:p>
        </p:txBody>
      </p:sp>
    </p:spTree>
    <p:extLst>
      <p:ext uri="{BB962C8B-B14F-4D97-AF65-F5344CB8AC3E}">
        <p14:creationId xmlns:p14="http://schemas.microsoft.com/office/powerpoint/2010/main" val="136288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Chrome</a:t>
            </a:r>
            <a:r>
              <a:rPr lang="en-US" dirty="0"/>
              <a:t> web browser</a:t>
            </a:r>
          </a:p>
          <a:p>
            <a:pPr lvl="1"/>
            <a:r>
              <a:rPr lang="en-US" dirty="0"/>
              <a:t>Each browser handles HTML, JS and CSS slightly differently. Browser compatibility testing is a important part of production code, but we'll disregard for this class</a:t>
            </a:r>
          </a:p>
          <a:p>
            <a:r>
              <a:rPr lang="en-US" b="1" dirty="0"/>
              <a:t>Programming-centric text editor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VSCode</a:t>
            </a:r>
            <a:r>
              <a:rPr lang="en-US" dirty="0"/>
              <a:t>, Notepad++, Atom, Sublime Text, Brackets, WebStorm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I like VSCode </a:t>
            </a:r>
            <a:r>
              <a:rPr lang="en-US" dirty="0">
                <a:hlinkClick r:id="rId2"/>
              </a:rPr>
              <a:t>https://code.visualstudio.com/</a:t>
            </a:r>
            <a:endParaRPr lang="en-US" dirty="0"/>
          </a:p>
          <a:p>
            <a:pPr lvl="1"/>
            <a:r>
              <a:rPr lang="en-US" dirty="0"/>
              <a:t>WebStorm is a JetBrains product but it's very resource-hungry</a:t>
            </a:r>
            <a:endParaRPr lang="is-IS" dirty="0"/>
          </a:p>
          <a:p>
            <a:pPr lvl="1"/>
            <a:r>
              <a:rPr lang="is-IS" dirty="0"/>
              <a:t>Install a few, try them out, use the one you like best</a:t>
            </a:r>
          </a:p>
          <a:p>
            <a:pPr lvl="1"/>
            <a:r>
              <a:rPr lang="is-IS" dirty="0"/>
              <a:t>You don't need many features - but nice things to have include syntax highlighting, auto-indentation, auto-complete, tabbed editor windows, convenient keyboard shortcut for saving code and other common tasks</a:t>
            </a:r>
          </a:p>
          <a:p>
            <a:r>
              <a:rPr lang="is-IS" b="1" dirty="0"/>
              <a:t>Git</a:t>
            </a:r>
          </a:p>
          <a:p>
            <a:pPr lvl="1"/>
            <a:r>
              <a:rPr lang="is-IS" dirty="0"/>
              <a:t>Macs already have this</a:t>
            </a:r>
          </a:p>
          <a:p>
            <a:pPr lvl="1"/>
            <a:r>
              <a:rPr lang="en-US" dirty="0"/>
              <a:t>PCs download from </a:t>
            </a:r>
            <a:r>
              <a:rPr lang="en-US" dirty="0">
                <a:hlinkClick r:id="rId3"/>
              </a:rPr>
              <a:t>https://git-scm.com/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5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(later)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You'll need more software around midterm</a:t>
            </a:r>
          </a:p>
          <a:p>
            <a:pPr lvl="1"/>
            <a:r>
              <a:rPr lang="en-US" dirty="0"/>
              <a:t>Node.js, NPM</a:t>
            </a:r>
          </a:p>
          <a:p>
            <a:pPr lvl="1"/>
            <a:r>
              <a:rPr lang="en-US" dirty="0" err="1"/>
              <a:t>vue</a:t>
            </a:r>
            <a:r>
              <a:rPr lang="en-US" dirty="0"/>
              <a:t>-cli</a:t>
            </a:r>
          </a:p>
          <a:p>
            <a:pPr lvl="1"/>
            <a:r>
              <a:rPr lang="en-US" dirty="0"/>
              <a:t>Heroku command line toolkit</a:t>
            </a:r>
          </a:p>
          <a:p>
            <a:pPr lvl="1"/>
            <a:r>
              <a:rPr lang="en-US" dirty="0"/>
              <a:t>curl </a:t>
            </a:r>
          </a:p>
          <a:p>
            <a:pPr lvl="1"/>
            <a:r>
              <a:rPr lang="en-US" dirty="0"/>
              <a:t>SQLite </a:t>
            </a:r>
          </a:p>
          <a:p>
            <a:pPr lvl="1"/>
            <a:r>
              <a:rPr lang="en-US" dirty="0"/>
              <a:t>Possibly other tools/applications. </a:t>
            </a:r>
          </a:p>
          <a:p>
            <a:r>
              <a:rPr lang="en-US" dirty="0"/>
              <a:t>All software needed is free and works on PC, Linux, Mac</a:t>
            </a:r>
          </a:p>
          <a:p>
            <a:r>
              <a:rPr lang="en-US" dirty="0"/>
              <a:t>Links and instructions will be provided as needed</a:t>
            </a:r>
          </a:p>
        </p:txBody>
      </p:sp>
    </p:spTree>
    <p:extLst>
      <p:ext uri="{BB962C8B-B14F-4D97-AF65-F5344CB8AC3E}">
        <p14:creationId xmlns:p14="http://schemas.microsoft.com/office/powerpoint/2010/main" val="363689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C01-5C3B-D84B-95B5-AC8C56E8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6FDD-0272-6740-93F5-6A1A49630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ask questions - any time!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 like questions!  If you don't feel comfortable asking in front of the whole class, please make a note of your question(s) and ask me in class, office hours, or email</a:t>
            </a:r>
          </a:p>
        </p:txBody>
      </p:sp>
    </p:spTree>
    <p:extLst>
      <p:ext uri="{BB962C8B-B14F-4D97-AF65-F5344CB8AC3E}">
        <p14:creationId xmlns:p14="http://schemas.microsoft.com/office/powerpoint/2010/main" val="80864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34B7-61AA-42FE-9DD6-18E69552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8B7EE-45FE-4399-B9FD-8A094360D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Name, what do you prefer to be called?</a:t>
            </a:r>
          </a:p>
          <a:p>
            <a:r>
              <a:rPr lang="en-US" dirty="0"/>
              <a:t>Programming classes </a:t>
            </a:r>
          </a:p>
          <a:p>
            <a:r>
              <a:rPr lang="en-US" dirty="0"/>
              <a:t>Any other programming experience?</a:t>
            </a:r>
          </a:p>
          <a:p>
            <a:r>
              <a:rPr lang="en-US" dirty="0"/>
              <a:t>(Optional) why you chose this class?</a:t>
            </a:r>
          </a:p>
          <a:p>
            <a:r>
              <a:rPr lang="en-US" dirty="0"/>
              <a:t>(Optional) something fun you did this summer</a:t>
            </a:r>
          </a:p>
        </p:txBody>
      </p:sp>
    </p:spTree>
    <p:extLst>
      <p:ext uri="{BB962C8B-B14F-4D97-AF65-F5344CB8AC3E}">
        <p14:creationId xmlns:p14="http://schemas.microsoft.com/office/powerpoint/2010/main" val="2916134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Code*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Today: HTML and CSS</a:t>
            </a:r>
          </a:p>
          <a:p>
            <a:endParaRPr lang="en-US" dirty="0"/>
          </a:p>
          <a:p>
            <a:r>
              <a:rPr lang="en-US" dirty="0"/>
              <a:t>HTML = what's the contents of a web page? What elements make up your page?</a:t>
            </a:r>
          </a:p>
          <a:p>
            <a:r>
              <a:rPr lang="en-US" dirty="0"/>
              <a:t>CSS = what do those elements look like?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*Neither HTML nor CSS are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453555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Essentials: HTML and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/>
              <a:t>H</a:t>
            </a:r>
            <a:r>
              <a:rPr lang="en-US" dirty="0" err="1"/>
              <a:t>yper</a:t>
            </a:r>
            <a:r>
              <a:rPr lang="en-US" b="1" dirty="0" err="1"/>
              <a:t>T</a:t>
            </a:r>
            <a:r>
              <a:rPr lang="en-US" dirty="0" err="1"/>
              <a:t>ext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  <a:p>
            <a:r>
              <a:rPr lang="en-US" dirty="0"/>
              <a:t>HTML: what every web page is made of</a:t>
            </a:r>
          </a:p>
          <a:p>
            <a:r>
              <a:rPr lang="en-US" dirty="0"/>
              <a:t>HTML describes the content of a page: data about the page, and the </a:t>
            </a:r>
            <a:r>
              <a:rPr lang="en-US" b="1" dirty="0"/>
              <a:t>elements</a:t>
            </a:r>
            <a:r>
              <a:rPr lang="en-US" dirty="0"/>
              <a:t> that make up a web page – text, images, tables, video, links, lists, and other resources on a page, and data about these elements </a:t>
            </a:r>
          </a:p>
          <a:p>
            <a:r>
              <a:rPr lang="en-US" dirty="0"/>
              <a:t>HTML describes page </a:t>
            </a:r>
            <a:r>
              <a:rPr lang="en-US" b="1" dirty="0"/>
              <a:t>content</a:t>
            </a:r>
            <a:r>
              <a:rPr lang="en-US" dirty="0"/>
              <a:t> - what elements are there, how are they organized, what data do they contain, what do they represent?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1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84" y="4599206"/>
            <a:ext cx="3418949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The HTML above will render like this in a browser -&gt;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4" y="455561"/>
            <a:ext cx="8164759" cy="3075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256" y="3912767"/>
            <a:ext cx="4356065" cy="25158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199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Essentials: HTML and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47351" cy="4525963"/>
          </a:xfrm>
        </p:spPr>
        <p:txBody>
          <a:bodyPr>
            <a:normAutofit/>
          </a:bodyPr>
          <a:lstStyle/>
          <a:p>
            <a:r>
              <a:rPr lang="en-US" dirty="0"/>
              <a:t>HTML is for creating </a:t>
            </a:r>
            <a:r>
              <a:rPr lang="en-US" b="1" dirty="0"/>
              <a:t>types</a:t>
            </a:r>
            <a:r>
              <a:rPr lang="en-US" dirty="0"/>
              <a:t> of elements: a paragraph, an image, a list</a:t>
            </a:r>
          </a:p>
          <a:p>
            <a:r>
              <a:rPr lang="en-US" dirty="0"/>
              <a:t>HTML is used to define what the content of an element is - text, or image, or video....</a:t>
            </a:r>
          </a:p>
          <a:p>
            <a:r>
              <a:rPr lang="en-US" dirty="0"/>
              <a:t>HTML elements can be nested to structure and organize the page</a:t>
            </a:r>
          </a:p>
          <a:p>
            <a:pPr lvl="1"/>
            <a:r>
              <a:rPr lang="en-US" dirty="0"/>
              <a:t>For example, a paragraph can contain a list, the list can contain list items</a:t>
            </a:r>
          </a:p>
        </p:txBody>
      </p:sp>
    </p:spTree>
    <p:extLst>
      <p:ext uri="{BB962C8B-B14F-4D97-AF65-F5344CB8AC3E}">
        <p14:creationId xmlns:p14="http://schemas.microsoft.com/office/powerpoint/2010/main" val="182684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a text editor </a:t>
            </a:r>
          </a:p>
          <a:p>
            <a:r>
              <a:rPr lang="en-US" dirty="0"/>
              <a:t>Create a file called </a:t>
            </a:r>
            <a:r>
              <a:rPr lang="en-US" b="1" dirty="0" err="1"/>
              <a:t>hello.html</a:t>
            </a:r>
            <a:endParaRPr lang="en-US" b="1" dirty="0"/>
          </a:p>
          <a:p>
            <a:r>
              <a:rPr lang="en-US" dirty="0"/>
              <a:t>In your text editor, enter the text on the following slide  </a:t>
            </a:r>
          </a:p>
        </p:txBody>
      </p:sp>
    </p:spTree>
    <p:extLst>
      <p:ext uri="{BB962C8B-B14F-4D97-AF65-F5344CB8AC3E}">
        <p14:creationId xmlns:p14="http://schemas.microsoft.com/office/powerpoint/2010/main" val="2921133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69" y="235198"/>
            <a:ext cx="6680374" cy="6379915"/>
          </a:xfrm>
          <a:ln>
            <a:solidFill>
              <a:srgbClr val="4F81BD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&lt;!DOCTYPE html&gt;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&lt;html&gt;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&lt;head&gt;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&lt;title&gt;My first web page&lt;/title&gt;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&lt;/head&gt;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&lt;body&gt;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&lt;h1&gt;This is my first web page&lt;/h1&gt;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&lt;p&gt;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Hello!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&lt;/p&gt;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&lt;/body&gt;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&lt;/html&gt;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6D1AF-B190-3245-AFA5-9B06EAE51FE1}"/>
              </a:ext>
            </a:extLst>
          </p:cNvPr>
          <p:cNvSpPr txBox="1"/>
          <p:nvPr/>
        </p:nvSpPr>
        <p:spPr>
          <a:xfrm>
            <a:off x="7225393" y="2547257"/>
            <a:ext cx="167052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/>
              <a:t>hello.html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5508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the </a:t>
            </a:r>
            <a:r>
              <a:rPr lang="en-US" dirty="0" err="1"/>
              <a:t>hello.html</a:t>
            </a:r>
            <a:r>
              <a:rPr lang="en-US" dirty="0"/>
              <a:t> file in your web browser</a:t>
            </a:r>
          </a:p>
          <a:p>
            <a:pPr lvl="1"/>
            <a:r>
              <a:rPr lang="en-US" dirty="0"/>
              <a:t>Either double-click on the file from Explorer/Finder, </a:t>
            </a:r>
          </a:p>
          <a:p>
            <a:pPr lvl="1"/>
            <a:r>
              <a:rPr lang="en-US" dirty="0"/>
              <a:t>Right-click on file, Open in Chrome</a:t>
            </a:r>
          </a:p>
          <a:p>
            <a:pPr lvl="1"/>
            <a:r>
              <a:rPr lang="en-US" dirty="0"/>
              <a:t>or from Chrome; File &gt; Open File… and select </a:t>
            </a:r>
            <a:r>
              <a:rPr lang="en-US" dirty="0" err="1"/>
              <a:t>hello.html</a:t>
            </a:r>
            <a:r>
              <a:rPr lang="en-US" dirty="0"/>
              <a:t> from the directory you've saved it 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using </a:t>
            </a:r>
            <a:r>
              <a:rPr lang="en-US" dirty="0" err="1"/>
              <a:t>Webstorm</a:t>
            </a:r>
            <a:r>
              <a:rPr lang="en-US" dirty="0"/>
              <a:t>,  click on the Chrome icon, top right of the editor window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0AB79-0148-DD40-8048-D278E7FF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163" y="5643563"/>
            <a:ext cx="2184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50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69" y="235198"/>
            <a:ext cx="5510113" cy="5451927"/>
          </a:xfrm>
          <a:ln>
            <a:solidFill>
              <a:srgbClr val="4F81BD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&lt;!DOCTYPE html&gt;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&lt;html&gt;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&lt;head&gt;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&lt;title&gt;My first web page&lt;/title&gt;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&lt;/head&gt;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&lt;body&gt;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&lt;h1&gt;This is my first web page&lt;/h1&gt;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&lt;p&gt;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Hello!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&lt;/p&gt;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&lt;/body&gt;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135" y="3782981"/>
            <a:ext cx="4530910" cy="29608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2556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40" y="7454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Parts of an HTML Element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142" y="3028879"/>
            <a:ext cx="6363690" cy="1130001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 rot="5400000">
            <a:off x="1800299" y="3982805"/>
            <a:ext cx="308824" cy="942740"/>
          </a:xfrm>
          <a:prstGeom prst="rightBrac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ight Brace 6"/>
          <p:cNvSpPr/>
          <p:nvPr/>
        </p:nvSpPr>
        <p:spPr>
          <a:xfrm rot="5400000">
            <a:off x="4173544" y="2771053"/>
            <a:ext cx="452479" cy="5651291"/>
          </a:xfrm>
          <a:prstGeom prst="rightBrac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ight Brace 7"/>
          <p:cNvSpPr/>
          <p:nvPr/>
        </p:nvSpPr>
        <p:spPr>
          <a:xfrm rot="5400000">
            <a:off x="6449100" y="3832258"/>
            <a:ext cx="320968" cy="1231690"/>
          </a:xfrm>
          <a:prstGeom prst="rightBrac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ight Brace 8"/>
          <p:cNvSpPr/>
          <p:nvPr/>
        </p:nvSpPr>
        <p:spPr>
          <a:xfrm rot="5400000" flipH="1">
            <a:off x="3886276" y="767779"/>
            <a:ext cx="527348" cy="3687578"/>
          </a:xfrm>
          <a:prstGeom prst="rightBrac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3040350" y="1516897"/>
            <a:ext cx="477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Contents – in this case, the text </a:t>
            </a:r>
            <a:r>
              <a:rPr lang="en-US" sz="2400" b="1" dirty="0"/>
              <a:t>Hello, HTML Tags!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1484" y="4675735"/>
            <a:ext cx="1702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Opening tag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25734" y="4608587"/>
            <a:ext cx="2603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Closing tag – note the forward slash 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00499" y="5822938"/>
            <a:ext cx="202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HTML Element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83341" y="2052836"/>
            <a:ext cx="358124" cy="11812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4679" y="1465355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Tag </a:t>
            </a:r>
            <a:r>
              <a:rPr lang="en-US" sz="2400" b="1" dirty="0"/>
              <a:t>name</a:t>
            </a:r>
            <a:r>
              <a:rPr lang="en-US" sz="2400" dirty="0"/>
              <a:t>: h1</a:t>
            </a:r>
          </a:p>
        </p:txBody>
      </p:sp>
    </p:spTree>
    <p:extLst>
      <p:ext uri="{BB962C8B-B14F-4D97-AF65-F5344CB8AC3E}">
        <p14:creationId xmlns:p14="http://schemas.microsoft.com/office/powerpoint/2010/main" val="1711025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269" y="235199"/>
            <a:ext cx="230808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69" y="235198"/>
            <a:ext cx="5578823" cy="6077679"/>
          </a:xfrm>
          <a:ln>
            <a:solidFill>
              <a:srgbClr val="4F81BD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&lt;!D	OCTYPE html&gt;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&lt;html&gt;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&lt;head&gt;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&lt;title&gt;My first web page&lt;/title&gt;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&lt;/head&gt;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&lt;body&gt;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&lt;h1&gt;This is my first web page&lt;/h1&gt;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&lt;p&gt;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Hello!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&lt;/p&gt;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&lt;/body&gt;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&lt;/html&gt;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6875" y="2310119"/>
            <a:ext cx="5300539" cy="2938135"/>
          </a:xfrm>
          <a:prstGeom prst="rect">
            <a:avLst/>
          </a:prstGeom>
          <a:solidFill>
            <a:srgbClr val="0000FF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7538" y="1042709"/>
            <a:ext cx="5029200" cy="1096173"/>
          </a:xfrm>
          <a:prstGeom prst="rect">
            <a:avLst/>
          </a:prstGeom>
          <a:solidFill>
            <a:srgbClr val="008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8549" y="792106"/>
            <a:ext cx="2839381" cy="2031325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&lt;head&gt;  ….  &lt;/head&gt;</a:t>
            </a:r>
          </a:p>
          <a:p>
            <a:r>
              <a:rPr lang="en-US" dirty="0"/>
              <a:t>Information about the page, scripts; metadata; CSS info, information for search engines and web crawlers… Other than the </a:t>
            </a:r>
            <a:r>
              <a:rPr lang="en-US" b="1" dirty="0"/>
              <a:t>page title</a:t>
            </a:r>
            <a:r>
              <a:rPr lang="en-US" dirty="0"/>
              <a:t>, this is not seen by user.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2200" y="2998736"/>
            <a:ext cx="2635730" cy="646331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&lt;body&gt;…. &lt;/body&gt;</a:t>
            </a:r>
          </a:p>
          <a:p>
            <a:r>
              <a:rPr lang="en-US" dirty="0"/>
              <a:t>The visible page content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5697415" y="3129830"/>
            <a:ext cx="4747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 flipH="1">
            <a:off x="5697414" y="1455544"/>
            <a:ext cx="2711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105" y="4397240"/>
            <a:ext cx="3590939" cy="23466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986274" y="235198"/>
            <a:ext cx="282165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Specifies this page is HTML5</a:t>
            </a:r>
          </a:p>
        </p:txBody>
      </p:sp>
      <p:cxnSp>
        <p:nvCxnSpPr>
          <p:cNvPr id="6" name="Straight Arrow Connector 5"/>
          <p:cNvCxnSpPr>
            <a:cxnSpLocks/>
            <a:stCxn id="2" idx="1"/>
          </p:cNvCxnSpPr>
          <p:nvPr/>
        </p:nvCxnSpPr>
        <p:spPr>
          <a:xfrm flipH="1">
            <a:off x="2690446" y="419864"/>
            <a:ext cx="32958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66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  <a:p>
            <a:r>
              <a:rPr lang="en-US" dirty="0"/>
              <a:t>Syllabus</a:t>
            </a:r>
          </a:p>
          <a:p>
            <a:r>
              <a:rPr lang="en-US" dirty="0"/>
              <a:t>HTML and CSS</a:t>
            </a:r>
          </a:p>
          <a:p>
            <a:r>
              <a:rPr lang="en-US" dirty="0"/>
              <a:t>Lab 1</a:t>
            </a:r>
          </a:p>
        </p:txBody>
      </p:sp>
    </p:spTree>
    <p:extLst>
      <p:ext uri="{BB962C8B-B14F-4D97-AF65-F5344CB8AC3E}">
        <p14:creationId xmlns:p14="http://schemas.microsoft.com/office/powerpoint/2010/main" val="1153156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69" y="235198"/>
            <a:ext cx="8364221" cy="6277594"/>
          </a:xfrm>
          <a:ln>
            <a:solidFill>
              <a:srgbClr val="4F81BD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&lt;!DOCTYPE html&gt;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&lt;html&gt;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&lt;head&gt;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&lt;!--metadata e.g. links to </a:t>
            </a:r>
            <a:r>
              <a:rPr lang="en-US" dirty="0" err="1">
                <a:latin typeface="Consolas"/>
                <a:cs typeface="Consolas"/>
              </a:rPr>
              <a:t>stylesheets</a:t>
            </a:r>
            <a:r>
              <a:rPr lang="en-US" dirty="0">
                <a:latin typeface="Consolas"/>
                <a:cs typeface="Consolas"/>
              </a:rPr>
              <a:t> here --&gt;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&lt;/head&gt;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&lt;body&gt;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&lt;!-- document content here --&gt;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&lt;body&gt;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&lt;/html&gt;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18169" y="4611231"/>
            <a:ext cx="5125831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Well formed HTML follows this format. </a:t>
            </a:r>
          </a:p>
          <a:p>
            <a:r>
              <a:rPr lang="en-US" sz="2800" dirty="0"/>
              <a:t>Remember this slide: start your pages with this template</a:t>
            </a:r>
          </a:p>
          <a:p>
            <a:r>
              <a:rPr lang="en-US" sz="2800" dirty="0"/>
              <a:t>(</a:t>
            </a:r>
            <a:r>
              <a:rPr lang="en-US" sz="2800" dirty="0" err="1"/>
              <a:t>Webstorm</a:t>
            </a:r>
            <a:r>
              <a:rPr lang="en-US" sz="2800" dirty="0"/>
              <a:t> provides it for you)</a:t>
            </a:r>
          </a:p>
        </p:txBody>
      </p:sp>
    </p:spTree>
    <p:extLst>
      <p:ext uri="{BB962C8B-B14F-4D97-AF65-F5344CB8AC3E}">
        <p14:creationId xmlns:p14="http://schemas.microsoft.com/office/powerpoint/2010/main" val="662621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HTML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HTML tags are not case sensitive </a:t>
            </a:r>
          </a:p>
          <a:p>
            <a:r>
              <a:rPr lang="en-US" sz="2800" dirty="0"/>
              <a:t>Indentation doesn't matter; most whitespace is ignored - so if you want a new line on your page, you need to use </a:t>
            </a:r>
            <a:r>
              <a:rPr lang="en-US" sz="2800" b="1" dirty="0"/>
              <a:t>&lt;p&gt; </a:t>
            </a:r>
            <a:r>
              <a:rPr lang="en-US" sz="2800" dirty="0"/>
              <a:t>paragraph or </a:t>
            </a:r>
            <a:r>
              <a:rPr lang="en-US" sz="2800" b="1" dirty="0"/>
              <a:t>&lt;</a:t>
            </a:r>
            <a:r>
              <a:rPr lang="en-US" sz="2800" b="1" dirty="0" err="1"/>
              <a:t>br</a:t>
            </a:r>
            <a:r>
              <a:rPr lang="en-US" sz="2800" b="1" dirty="0"/>
              <a:t>&gt; </a:t>
            </a:r>
            <a:r>
              <a:rPr lang="en-US" sz="2800" dirty="0"/>
              <a:t>line break elements</a:t>
            </a:r>
          </a:p>
          <a:p>
            <a:r>
              <a:rPr lang="en-US" sz="2800" dirty="0"/>
              <a:t>Malformed HTML will either be ignored, or your browser will attempt to correct it. It won't crash, but it might not be </a:t>
            </a:r>
            <a:r>
              <a:rPr lang="en-US" sz="2800" b="1" dirty="0"/>
              <a:t>rendered</a:t>
            </a:r>
            <a:r>
              <a:rPr lang="en-US" sz="2800" dirty="0"/>
              <a:t> (displayed) by your browser as you intended</a:t>
            </a:r>
          </a:p>
        </p:txBody>
      </p:sp>
    </p:spTree>
    <p:extLst>
      <p:ext uri="{BB962C8B-B14F-4D97-AF65-F5344CB8AC3E}">
        <p14:creationId xmlns:p14="http://schemas.microsoft.com/office/powerpoint/2010/main" val="1651532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570" y="104364"/>
            <a:ext cx="8229600" cy="1143000"/>
          </a:xfrm>
        </p:spPr>
        <p:txBody>
          <a:bodyPr/>
          <a:lstStyle/>
          <a:p>
            <a:r>
              <a:rPr lang="en-US" dirty="0"/>
              <a:t>HTML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775" y="1247364"/>
            <a:ext cx="8686800" cy="5108466"/>
          </a:xfrm>
        </p:spPr>
        <p:txBody>
          <a:bodyPr>
            <a:normAutofit/>
          </a:bodyPr>
          <a:lstStyle/>
          <a:p>
            <a:r>
              <a:rPr lang="en-US" sz="2800" dirty="0"/>
              <a:t>Start with an opening tag and end with a closing tag*</a:t>
            </a:r>
          </a:p>
          <a:p>
            <a:r>
              <a:rPr lang="en-US" sz="2800" dirty="0"/>
              <a:t>&lt;b&gt; and &lt;/b&gt; in this example</a:t>
            </a:r>
          </a:p>
          <a:p>
            <a:pPr marL="457200" lvl="1" indent="0">
              <a:buNone/>
            </a:pPr>
            <a:r>
              <a:rPr lang="en-US" sz="1800" dirty="0">
                <a:latin typeface="Consolas"/>
                <a:cs typeface="Consolas"/>
              </a:rPr>
              <a:t>&lt;b&gt;here's some bold text&lt;/b&gt;</a:t>
            </a:r>
          </a:p>
          <a:p>
            <a:r>
              <a:rPr lang="en-US" sz="2800" dirty="0"/>
              <a:t>Can nest tags inside other tags</a:t>
            </a:r>
          </a:p>
          <a:p>
            <a:pPr marL="457200" lvl="1" indent="0">
              <a:buNone/>
            </a:pPr>
            <a:r>
              <a:rPr lang="en-US" sz="1800" dirty="0">
                <a:latin typeface="Consolas"/>
                <a:cs typeface="Consolas"/>
              </a:rPr>
              <a:t>&lt;p&gt;You &lt;b&gt;must&lt;/b&gt; watch the new &lt;</a:t>
            </a:r>
            <a:r>
              <a:rPr lang="en-US" sz="1800" dirty="0" err="1">
                <a:latin typeface="Consolas"/>
                <a:cs typeface="Consolas"/>
              </a:rPr>
              <a:t>i</a:t>
            </a:r>
            <a:r>
              <a:rPr lang="en-US" sz="1800" dirty="0">
                <a:latin typeface="Consolas"/>
                <a:cs typeface="Consolas"/>
              </a:rPr>
              <a:t>&gt;</a:t>
            </a:r>
            <a:r>
              <a:rPr lang="en-US" sz="1800" dirty="0" err="1">
                <a:latin typeface="Consolas"/>
                <a:cs typeface="Consolas"/>
              </a:rPr>
              <a:t>Dr</a:t>
            </a:r>
            <a:r>
              <a:rPr lang="en-US" sz="1800" dirty="0">
                <a:latin typeface="Consolas"/>
                <a:cs typeface="Consolas"/>
              </a:rPr>
              <a:t> Who&lt;/</a:t>
            </a:r>
            <a:r>
              <a:rPr lang="en-US" sz="1800" dirty="0" err="1">
                <a:latin typeface="Consolas"/>
                <a:cs typeface="Consolas"/>
              </a:rPr>
              <a:t>i</a:t>
            </a:r>
            <a:r>
              <a:rPr lang="en-US" sz="1800" dirty="0">
                <a:latin typeface="Consolas"/>
                <a:cs typeface="Consolas"/>
              </a:rPr>
              <a:t>&gt; episode!&lt;/p&gt;</a:t>
            </a:r>
            <a:r>
              <a:rPr lang="en-US" sz="2400" dirty="0"/>
              <a:t> 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Make sure tags are completely contained in their parent tag; and each open tag has a matching closing tag </a:t>
            </a:r>
          </a:p>
          <a:p>
            <a:pPr lvl="1"/>
            <a:r>
              <a:rPr lang="en-US" sz="2400" dirty="0"/>
              <a:t>A closing tag always belongs to the closest opening tag of the same type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6691" y="6512304"/>
            <a:ext cx="58528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*Some exceptions, like comments,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 and link 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20" y="3676338"/>
            <a:ext cx="4757381" cy="5586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80" y="1995140"/>
            <a:ext cx="2989989" cy="538198"/>
          </a:xfrm>
          <a:prstGeom prst="rect">
            <a:avLst/>
          </a:prstGeom>
          <a:ln>
            <a:solidFill>
              <a:srgbClr val="A6A6A6"/>
            </a:solidFill>
          </a:ln>
        </p:spPr>
      </p:pic>
    </p:spTree>
    <p:extLst>
      <p:ext uri="{BB962C8B-B14F-4D97-AF65-F5344CB8AC3E}">
        <p14:creationId xmlns:p14="http://schemas.microsoft.com/office/powerpoint/2010/main" val="380150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A091-A4CC-DC4E-BB11-07D3CB4E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226"/>
            <a:ext cx="8229600" cy="1143000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4C8C6-9B55-F94B-A509-D6B3CC24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38" y="1255226"/>
            <a:ext cx="4730166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After the Hello! paragraph, add another paragraph that says who created this page,</a:t>
            </a:r>
          </a:p>
          <a:p>
            <a:pPr lvl="1"/>
            <a:r>
              <a:rPr lang="en-US" sz="2000" dirty="0"/>
              <a:t>Use your own name, not mine</a:t>
            </a:r>
          </a:p>
          <a:p>
            <a:r>
              <a:rPr lang="en-US" sz="2400" dirty="0"/>
              <a:t>Use &lt;p&gt; and &lt;/p&gt; tags</a:t>
            </a:r>
          </a:p>
          <a:p>
            <a:r>
              <a:rPr lang="en-US" sz="2400" dirty="0"/>
              <a:t>Save </a:t>
            </a:r>
            <a:r>
              <a:rPr lang="en-US" sz="2400" dirty="0" err="1"/>
              <a:t>hello.txt</a:t>
            </a:r>
            <a:r>
              <a:rPr lang="en-US" sz="2400" dirty="0"/>
              <a:t>, and refresh the page in your browser</a:t>
            </a:r>
          </a:p>
          <a:p>
            <a:r>
              <a:rPr lang="en-US" sz="2400" dirty="0"/>
              <a:t>Do you see the new text on your page?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E1DD5-AD0D-1447-B801-0E200571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76" y="1395903"/>
            <a:ext cx="3801261" cy="5040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DDD84-F31E-2040-BF84-73361311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4829744"/>
            <a:ext cx="3955443" cy="19028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368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Paragraphs and Line Breaks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Paragraphs; enclose text in &lt;p&gt;</a:t>
            </a:r>
            <a:r>
              <a:rPr lang="is-IS" dirty="0"/>
              <a:t>…&lt;/p&gt;</a:t>
            </a:r>
            <a:r>
              <a:rPr lang="en-US" dirty="0"/>
              <a:t> tags</a:t>
            </a:r>
          </a:p>
          <a:p>
            <a:r>
              <a:rPr lang="en-US" dirty="0"/>
              <a:t>Line breaks: single &lt;</a:t>
            </a:r>
            <a:r>
              <a:rPr lang="en-US" dirty="0" err="1"/>
              <a:t>br</a:t>
            </a:r>
            <a:r>
              <a:rPr lang="en-US" dirty="0"/>
              <a:t>&gt; tag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BDE64-8AF5-3A4F-9B8F-7C79FBE0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23" y="5325220"/>
            <a:ext cx="6515100" cy="1358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04624-3381-534B-B950-384C6385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2805858"/>
            <a:ext cx="47244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46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Formatting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F39A3-34F6-8645-BC73-5C70AF1832FD}"/>
              </a:ext>
            </a:extLst>
          </p:cNvPr>
          <p:cNvSpPr/>
          <p:nvPr/>
        </p:nvSpPr>
        <p:spPr>
          <a:xfrm>
            <a:off x="457200" y="178854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nsolas"/>
                <a:cs typeface="Consolas"/>
              </a:rPr>
              <a:t>&lt;b&gt;Bold text&lt;/b&gt;</a:t>
            </a:r>
          </a:p>
          <a:p>
            <a:r>
              <a:rPr lang="en-US" sz="2800" dirty="0">
                <a:latin typeface="Consolas"/>
                <a:cs typeface="Consolas"/>
              </a:rPr>
              <a:t>&lt;</a:t>
            </a:r>
            <a:r>
              <a:rPr lang="en-US" sz="2800" dirty="0" err="1">
                <a:latin typeface="Consolas"/>
                <a:cs typeface="Consolas"/>
              </a:rPr>
              <a:t>i</a:t>
            </a:r>
            <a:r>
              <a:rPr lang="en-US" sz="2800" dirty="0">
                <a:latin typeface="Consolas"/>
                <a:cs typeface="Consolas"/>
              </a:rPr>
              <a:t>&gt;Italic text&lt;/</a:t>
            </a:r>
            <a:r>
              <a:rPr lang="en-US" sz="2800" dirty="0" err="1">
                <a:latin typeface="Consolas"/>
                <a:cs typeface="Consolas"/>
              </a:rPr>
              <a:t>i</a:t>
            </a:r>
            <a:r>
              <a:rPr lang="en-US" sz="2800" dirty="0">
                <a:latin typeface="Consolas"/>
                <a:cs typeface="Consolas"/>
              </a:rPr>
              <a:t>&gt;</a:t>
            </a:r>
          </a:p>
          <a:p>
            <a:r>
              <a:rPr lang="en-US" sz="2800" dirty="0">
                <a:latin typeface="Consolas"/>
                <a:cs typeface="Consolas"/>
              </a:rPr>
              <a:t>&lt;u&gt;Underlined&lt;/u&gt;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8FC2D-F925-344E-A115-9CC99554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20" y="3341726"/>
            <a:ext cx="8317279" cy="1469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CF2762-5C1A-014F-936E-E0532E340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05" y="5183175"/>
            <a:ext cx="8055708" cy="13697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26316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3A5F-B676-C141-8C56-98E281D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39B65-0E9A-504D-87C3-17EBDB14C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914" y="1776046"/>
            <a:ext cx="4255885" cy="4350117"/>
          </a:xfrm>
        </p:spPr>
        <p:txBody>
          <a:bodyPr/>
          <a:lstStyle/>
          <a:p>
            <a:r>
              <a:rPr lang="en-US" dirty="0"/>
              <a:t>Use &lt;b&gt; tags to make your name bold</a:t>
            </a:r>
          </a:p>
          <a:p>
            <a:r>
              <a:rPr lang="en-US" dirty="0"/>
              <a:t>Save and refresh the page, confirm page renders correctly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470E4-7861-3A45-A648-A7051A0C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9" y="1576327"/>
            <a:ext cx="4034501" cy="5000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B19FFB-3067-8D45-BB51-BC756BB9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914" y="4670425"/>
            <a:ext cx="4432709" cy="15855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5857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Formatting Tags - Headings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through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h6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tags used to make different level headings in a page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&lt;h1&gt;Header text&lt;/h1&gt;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&lt;h2&gt;Sub header&lt;/h2&gt;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&lt;h3&gt;Sub sub header&lt;/h3&gt;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&lt;h4&gt;Sub sub sub header&lt;/h4&gt;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&lt;h5&gt;Sub sub sub sub header&lt;/h5&gt;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&lt;h6&gt;sub sub sub sub sub header&lt;/h6&gt;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4C763-9483-B843-85E5-D2094856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831" y="2811463"/>
            <a:ext cx="2336800" cy="3314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7261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CAA4-E406-5941-9A85-D89E1338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2A605-35D9-0F4B-8A53-03F0D18D3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sub heading, using h2 tags, with the text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Things I'll learn in this class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75F67-929F-6642-9648-AA46D85F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2" y="2686539"/>
            <a:ext cx="3187700" cy="401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BDE65-3671-D54D-B08D-12AE1339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194" y="3575539"/>
            <a:ext cx="4635500" cy="2235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56272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2292" y="134884"/>
            <a:ext cx="3534508" cy="1143000"/>
          </a:xfrm>
        </p:spPr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8315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Two types of lists</a:t>
            </a:r>
          </a:p>
          <a:p>
            <a:pPr marL="457200" lvl="1" indent="0">
              <a:buNone/>
            </a:pPr>
            <a:r>
              <a:rPr lang="en-US" dirty="0"/>
              <a:t>&lt;</a:t>
            </a:r>
            <a:r>
              <a:rPr lang="en-US" dirty="0" err="1"/>
              <a:t>ol</a:t>
            </a:r>
            <a:r>
              <a:rPr lang="en-US" dirty="0"/>
              <a:t>&gt; ordered (numbered) </a:t>
            </a:r>
          </a:p>
          <a:p>
            <a:pPr marL="457200" lvl="1" indent="0">
              <a:buNone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unordered (bullet points)</a:t>
            </a:r>
          </a:p>
          <a:p>
            <a:r>
              <a:rPr lang="en-US" dirty="0"/>
              <a:t>Nest &lt;li&gt; list item elements inside &lt;</a:t>
            </a:r>
            <a:r>
              <a:rPr lang="en-US" dirty="0" err="1"/>
              <a:t>ol</a:t>
            </a:r>
            <a:r>
              <a:rPr lang="en-US" dirty="0"/>
              <a:t>&gt; or &lt;</a:t>
            </a:r>
            <a:r>
              <a:rPr lang="en-US" dirty="0" err="1"/>
              <a:t>ul</a:t>
            </a:r>
            <a:r>
              <a:rPr lang="en-US" dirty="0"/>
              <a:t>&gt; elements to create each list item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1C2EC-7A79-364A-B7A5-3800892AE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91641"/>
            <a:ext cx="3950978" cy="3375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41E1B-504D-894A-86A8-02166CCB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76" y="3298527"/>
            <a:ext cx="3974124" cy="3369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5911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Huge industry; practically every organization has a need to work with the web to a greater or lesser degree</a:t>
            </a:r>
          </a:p>
          <a:p>
            <a:r>
              <a:rPr lang="en-US" dirty="0"/>
              <a:t>Web applications are everywhere, replacing traditional installed applications</a:t>
            </a:r>
          </a:p>
          <a:p>
            <a:pPr lvl="1"/>
            <a:r>
              <a:rPr lang="en-US" dirty="0"/>
              <a:t>Just about everyone has a browser and knows how to use it; so potentially anyone can use your application</a:t>
            </a:r>
          </a:p>
          <a:p>
            <a:pPr lvl="1"/>
            <a:r>
              <a:rPr lang="en-US" dirty="0"/>
              <a:t>Standard user environment: You don't have to think about client installs; no downloads; no need to deal with different hardware/platforms/OS, just need to make your application run on a server, and be viewable in a browser* </a:t>
            </a:r>
          </a:p>
          <a:p>
            <a:pPr lvl="1"/>
            <a:r>
              <a:rPr lang="en-US" dirty="0"/>
              <a:t>A lot of Java, C# code being developed is to power the back end of web applications (eBay, Amazon, Twitter, D2L</a:t>
            </a:r>
            <a:r>
              <a:rPr lang="is-IS" dirty="0"/>
              <a:t>…)</a:t>
            </a:r>
          </a:p>
          <a:p>
            <a:pPr lvl="1"/>
            <a:r>
              <a:rPr lang="is-IS" dirty="0"/>
              <a:t>Mobile apps commonly interact with a web app back end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319" y="6550223"/>
            <a:ext cx="9013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*This is not trivial, but </a:t>
            </a:r>
            <a:r>
              <a:rPr lang="en-US" sz="1400" b="1" dirty="0"/>
              <a:t>much</a:t>
            </a:r>
            <a:r>
              <a:rPr lang="en-US" sz="1400" dirty="0"/>
              <a:t> easier than building a Windows, Mac, Android, </a:t>
            </a:r>
            <a:r>
              <a:rPr lang="en-US" sz="1400" dirty="0" err="1"/>
              <a:t>iOS</a:t>
            </a:r>
            <a:r>
              <a:rPr lang="en-US" sz="1400" dirty="0"/>
              <a:t>, Linux, Unix</a:t>
            </a:r>
            <a:r>
              <a:rPr lang="is-IS" sz="1400" dirty="0"/>
              <a:t>…. version of your application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7579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0C25-B49D-FE4C-AC04-972D990F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685"/>
            <a:ext cx="8229600" cy="1143000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38B3A-608E-5D41-9EF2-DB3987DFA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" y="1178169"/>
            <a:ext cx="8752113" cy="4525963"/>
          </a:xfrm>
        </p:spPr>
        <p:txBody>
          <a:bodyPr/>
          <a:lstStyle/>
          <a:p>
            <a:r>
              <a:rPr lang="en-US" dirty="0"/>
              <a:t>After your &lt;h2&gt;Things I'll learn in this class&lt;/h2&gt;, create a new unordered list </a:t>
            </a:r>
          </a:p>
          <a:p>
            <a:r>
              <a:rPr lang="en-US" dirty="0"/>
              <a:t>How many other technologies do you remember?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4119D-E6EE-9247-A7EC-303DAE73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090" y="3622430"/>
            <a:ext cx="3622286" cy="28667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34D5B0-9184-984E-BC80-BEFA8053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9" y="2908300"/>
            <a:ext cx="3429000" cy="394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0A0F8-6267-DE4B-BDAD-7C50C7956883}"/>
              </a:ext>
            </a:extLst>
          </p:cNvPr>
          <p:cNvSpPr txBox="1"/>
          <p:nvPr/>
        </p:nvSpPr>
        <p:spPr>
          <a:xfrm>
            <a:off x="1389185" y="2813538"/>
            <a:ext cx="20704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Top of page omitted</a:t>
            </a:r>
          </a:p>
        </p:txBody>
      </p:sp>
    </p:spTree>
    <p:extLst>
      <p:ext uri="{BB962C8B-B14F-4D97-AF65-F5344CB8AC3E}">
        <p14:creationId xmlns:p14="http://schemas.microsoft.com/office/powerpoint/2010/main" val="662040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HTML: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316182"/>
            <a:ext cx="8521700" cy="5226159"/>
          </a:xfrm>
        </p:spPr>
        <p:txBody>
          <a:bodyPr>
            <a:noAutofit/>
          </a:bodyPr>
          <a:lstStyle/>
          <a:p>
            <a:r>
              <a:rPr lang="en-US" sz="2800" dirty="0"/>
              <a:t>Use the &lt;a&gt; tag for links</a:t>
            </a:r>
          </a:p>
          <a:p>
            <a:r>
              <a:rPr lang="en-US" sz="2800" dirty="0"/>
              <a:t>Specify the link target with the </a:t>
            </a:r>
            <a:r>
              <a:rPr lang="en-US" sz="2800" b="1" dirty="0" err="1"/>
              <a:t>href</a:t>
            </a:r>
            <a:r>
              <a:rPr lang="en-US" sz="2800" dirty="0"/>
              <a:t> attribute</a:t>
            </a:r>
          </a:p>
          <a:p>
            <a:r>
              <a:rPr lang="en-US" sz="2800" dirty="0"/>
              <a:t>Can specify the URL as a relative link, for another page on your own site</a:t>
            </a:r>
          </a:p>
          <a:p>
            <a:r>
              <a:rPr lang="en-US" sz="2800" dirty="0"/>
              <a:t>Or a full URL (including http or https) to an external site </a:t>
            </a:r>
          </a:p>
          <a:p>
            <a:r>
              <a:rPr lang="en-US" sz="2800" dirty="0"/>
              <a:t>Text inside the &lt;a&gt;… &lt;/a&gt; tags will be the link text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="http://www.minneapolis.edu"&gt;MCTC&lt;/a&gt;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="http://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www.stackoverflow.com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"&gt;Stack Overflow&lt;/a&gt;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home.html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"&gt;To Home Page&lt;/a&gt;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33980" y="5818685"/>
            <a:ext cx="1063170" cy="3839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47846" y="6202659"/>
            <a:ext cx="439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to current page</a:t>
            </a:r>
          </a:p>
          <a:p>
            <a:r>
              <a:rPr lang="en-US" dirty="0" err="1"/>
              <a:t>home.html</a:t>
            </a:r>
            <a:r>
              <a:rPr lang="en-US" dirty="0"/>
              <a:t> must exist or the link won't work</a:t>
            </a:r>
          </a:p>
        </p:txBody>
      </p:sp>
    </p:spTree>
    <p:extLst>
      <p:ext uri="{BB962C8B-B14F-4D97-AF65-F5344CB8AC3E}">
        <p14:creationId xmlns:p14="http://schemas.microsoft.com/office/powerpoint/2010/main" val="47093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B6B4-FEC0-F243-8DB7-3F1BD901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007B2-A0F3-724B-AACE-714408560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8" y="1600200"/>
            <a:ext cx="4659923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Add a link to W3Schools.com </a:t>
            </a:r>
            <a:r>
              <a:rPr lang="en-US" sz="2800" dirty="0">
                <a:hlinkClick r:id="rId2"/>
              </a:rPr>
              <a:t>https://www.w3schools.com/</a:t>
            </a:r>
            <a:r>
              <a:rPr lang="en-US" sz="2800" dirty="0"/>
              <a:t> to your page</a:t>
            </a:r>
          </a:p>
          <a:p>
            <a:r>
              <a:rPr lang="en-US" sz="2800" dirty="0"/>
              <a:t>Optional - another heading, put the link in a paragraph</a:t>
            </a:r>
          </a:p>
          <a:p>
            <a:pPr marL="0" indent="0">
              <a:buNone/>
            </a:pPr>
            <a:r>
              <a:rPr lang="en-US" sz="2800" dirty="0"/>
              <a:t>Click on the link and make sure it works!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3320C-61F4-6449-8D4B-AD80427F5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8" y="5660657"/>
            <a:ext cx="8352692" cy="94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FFFD1-CA6E-7F4B-855F-31A4887C2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952" y="1600200"/>
            <a:ext cx="3794786" cy="38891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3173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Essentials: HTML and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47351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HTML elements can have </a:t>
            </a:r>
            <a:r>
              <a:rPr lang="en-US" b="1" dirty="0"/>
              <a:t>attributes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Specifying the URL for a link - </a:t>
            </a:r>
            <a:r>
              <a:rPr lang="en-US" b="1" dirty="0" err="1"/>
              <a:t>href</a:t>
            </a:r>
            <a:r>
              <a:rPr lang="en-US" dirty="0"/>
              <a:t> attribute in an </a:t>
            </a:r>
            <a:r>
              <a:rPr lang="en-US" b="1" dirty="0"/>
              <a:t>a</a:t>
            </a:r>
            <a:r>
              <a:rPr lang="en-US" dirty="0"/>
              <a:t> element</a:t>
            </a:r>
          </a:p>
          <a:p>
            <a:pPr lvl="1"/>
            <a:r>
              <a:rPr lang="en-US" dirty="0"/>
              <a:t>Specifying the source of an image file for a image element, or the alt-text, or tooltip text</a:t>
            </a:r>
          </a:p>
          <a:p>
            <a:pPr lvl="1"/>
            <a:r>
              <a:rPr lang="en-US" dirty="0"/>
              <a:t>adding a unique </a:t>
            </a:r>
            <a:r>
              <a:rPr lang="en-US" b="1" dirty="0"/>
              <a:t>id</a:t>
            </a:r>
            <a:r>
              <a:rPr lang="en-US" dirty="0"/>
              <a:t> to identify one particular element on a page;  </a:t>
            </a:r>
          </a:p>
          <a:p>
            <a:pPr lvl="1"/>
            <a:r>
              <a:rPr lang="en-US" dirty="0"/>
              <a:t>or giving many elements the same </a:t>
            </a:r>
            <a:r>
              <a:rPr lang="en-US" b="1" dirty="0"/>
              <a:t>class</a:t>
            </a:r>
            <a:r>
              <a:rPr lang="en-US" dirty="0"/>
              <a:t>, to identify elements of the same</a:t>
            </a:r>
          </a:p>
          <a:p>
            <a:pPr lvl="1"/>
            <a:r>
              <a:rPr lang="en-US" dirty="0"/>
              <a:t>Many other attributes 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01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77" y="147998"/>
            <a:ext cx="8229600" cy="1143000"/>
          </a:xfrm>
        </p:spPr>
        <p:txBody>
          <a:bodyPr/>
          <a:lstStyle/>
          <a:p>
            <a:r>
              <a:rPr lang="en-US" dirty="0"/>
              <a:t>HTML Elements with Attributes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29377" y="1290998"/>
            <a:ext cx="7840667" cy="4399277"/>
            <a:chOff x="766652" y="810805"/>
            <a:chExt cx="7840667" cy="4399277"/>
          </a:xfrm>
        </p:grpSpPr>
        <p:sp>
          <p:nvSpPr>
            <p:cNvPr id="5" name="Right Brace 4"/>
            <p:cNvSpPr/>
            <p:nvPr/>
          </p:nvSpPr>
          <p:spPr>
            <a:xfrm rot="5400000">
              <a:off x="3827283" y="540823"/>
              <a:ext cx="140315" cy="596608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/>
            <p:cNvSpPr/>
            <p:nvPr/>
          </p:nvSpPr>
          <p:spPr>
            <a:xfrm rot="5400000">
              <a:off x="4537357" y="729691"/>
              <a:ext cx="361386" cy="7607303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ight Brace 7"/>
            <p:cNvSpPr/>
            <p:nvPr/>
          </p:nvSpPr>
          <p:spPr>
            <a:xfrm rot="5400000">
              <a:off x="7899428" y="3036877"/>
              <a:ext cx="212760" cy="901531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/>
            <p:cNvSpPr/>
            <p:nvPr/>
          </p:nvSpPr>
          <p:spPr>
            <a:xfrm rot="5400000" flipH="1">
              <a:off x="7003478" y="1500664"/>
              <a:ext cx="527348" cy="773335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40211" y="931139"/>
              <a:ext cx="1981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Contents – in this case, link text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13359" y="3726329"/>
              <a:ext cx="1326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Opening tag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04297" y="3762532"/>
              <a:ext cx="1203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Closing tag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66045" y="4840750"/>
              <a:ext cx="961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Element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1338780" y="1206781"/>
              <a:ext cx="191857" cy="11689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94479" y="810805"/>
              <a:ext cx="1309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Tag name: a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52" y="2442849"/>
              <a:ext cx="7755050" cy="737512"/>
            </a:xfrm>
            <a:prstGeom prst="rect">
              <a:avLst/>
            </a:prstGeom>
          </p:spPr>
        </p:pic>
        <p:sp>
          <p:nvSpPr>
            <p:cNvPr id="17" name="Right Brace 16"/>
            <p:cNvSpPr/>
            <p:nvPr/>
          </p:nvSpPr>
          <p:spPr>
            <a:xfrm rot="5400000" flipH="1">
              <a:off x="3930579" y="-543065"/>
              <a:ext cx="391131" cy="5178895"/>
            </a:xfrm>
            <a:prstGeom prst="rightBrace">
              <a:avLst>
                <a:gd name="adj1" fmla="val 8333"/>
                <a:gd name="adj2" fmla="val 4704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79744" y="1268646"/>
              <a:ext cx="36847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Attribute inside tag, as name="value"</a:t>
              </a:r>
            </a:p>
            <a:p>
              <a:r>
                <a:rPr lang="en-US" dirty="0"/>
                <a:t>Use double quotes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9" y="6118331"/>
            <a:ext cx="7938372" cy="40014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7123" y="5816989"/>
            <a:ext cx="767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element can have many attributes. Separate name="value" pairs with spaces</a:t>
            </a:r>
          </a:p>
        </p:txBody>
      </p:sp>
    </p:spTree>
    <p:extLst>
      <p:ext uri="{BB962C8B-B14F-4D97-AF65-F5344CB8AC3E}">
        <p14:creationId xmlns:p14="http://schemas.microsoft.com/office/powerpoint/2010/main" val="1853616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HTML Element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1" y="3342807"/>
            <a:ext cx="5149439" cy="3515193"/>
          </a:xfrm>
        </p:spPr>
        <p:txBody>
          <a:bodyPr>
            <a:noAutofit/>
          </a:bodyPr>
          <a:lstStyle/>
          <a:p>
            <a:r>
              <a:rPr lang="en-US" sz="2000" dirty="0"/>
              <a:t>The link is created with an </a:t>
            </a:r>
            <a:r>
              <a:rPr lang="en-US" sz="2000" b="1" dirty="0"/>
              <a:t>a</a:t>
            </a:r>
            <a:r>
              <a:rPr lang="en-US" sz="2000" dirty="0"/>
              <a:t> tag with one attribute:</a:t>
            </a:r>
          </a:p>
          <a:p>
            <a:pPr lvl="1"/>
            <a:r>
              <a:rPr lang="en-US" sz="1800" b="1" dirty="0" err="1"/>
              <a:t>href</a:t>
            </a:r>
            <a:r>
              <a:rPr lang="en-US" sz="1800" dirty="0"/>
              <a:t> attribute for the URL. Required.</a:t>
            </a:r>
          </a:p>
          <a:p>
            <a:r>
              <a:rPr lang="en-US" sz="2000" dirty="0"/>
              <a:t>The image is created with an </a:t>
            </a:r>
            <a:r>
              <a:rPr lang="en-US" sz="2000" b="1" dirty="0" err="1"/>
              <a:t>img</a:t>
            </a:r>
            <a:r>
              <a:rPr lang="en-US" sz="2000" dirty="0"/>
              <a:t> tag. It has 3 attributes:</a:t>
            </a:r>
          </a:p>
          <a:p>
            <a:pPr lvl="1"/>
            <a:r>
              <a:rPr lang="en-US" sz="1800" b="1" dirty="0" err="1"/>
              <a:t>src</a:t>
            </a:r>
            <a:r>
              <a:rPr lang="en-US" sz="1800" b="1" dirty="0"/>
              <a:t> </a:t>
            </a:r>
            <a:r>
              <a:rPr lang="en-US" sz="1800" dirty="0"/>
              <a:t>attribute for the image file. Required.</a:t>
            </a:r>
          </a:p>
          <a:p>
            <a:pPr lvl="1"/>
            <a:r>
              <a:rPr lang="en-US" sz="1800" b="1" dirty="0"/>
              <a:t>alt</a:t>
            </a:r>
            <a:r>
              <a:rPr lang="en-US" sz="1800" dirty="0"/>
              <a:t> attribute for alt–text (for screen-readers or text that is displayed if the image can't. Optional but recommended.</a:t>
            </a:r>
          </a:p>
          <a:p>
            <a:pPr lvl="1"/>
            <a:r>
              <a:rPr lang="en-US" sz="1800" b="1" dirty="0"/>
              <a:t>title</a:t>
            </a:r>
            <a:r>
              <a:rPr lang="en-US" sz="1800" dirty="0"/>
              <a:t> attribute, displayed as a tool-tip when the image is hovered over. Optional.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00" y="3687580"/>
            <a:ext cx="3582331" cy="23980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4" y="967934"/>
            <a:ext cx="7576591" cy="22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86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621" y="124691"/>
            <a:ext cx="8229600" cy="1143000"/>
          </a:xfrm>
        </p:spPr>
        <p:txBody>
          <a:bodyPr/>
          <a:lstStyle/>
          <a:p>
            <a:r>
              <a:rPr lang="en-US" dirty="0"/>
              <a:t>More HTML: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363" y="2734235"/>
            <a:ext cx="5602941" cy="4119424"/>
          </a:xfrm>
        </p:spPr>
        <p:txBody>
          <a:bodyPr>
            <a:normAutofit/>
          </a:bodyPr>
          <a:lstStyle/>
          <a:p>
            <a:r>
              <a:rPr lang="en-US" sz="2400" dirty="0"/>
              <a:t>Use the &lt;</a:t>
            </a:r>
            <a:r>
              <a:rPr lang="en-US" sz="2400" dirty="0" err="1"/>
              <a:t>img</a:t>
            </a:r>
            <a:r>
              <a:rPr lang="en-US" sz="2400" dirty="0"/>
              <a:t>&gt; tag for images. No close tag needed. Specify the location of the image as a </a:t>
            </a:r>
            <a:r>
              <a:rPr lang="en-US" sz="2400" b="1" dirty="0" err="1"/>
              <a:t>src</a:t>
            </a:r>
            <a:r>
              <a:rPr lang="en-US" sz="2400" dirty="0"/>
              <a:t> attribute</a:t>
            </a:r>
          </a:p>
          <a:p>
            <a:r>
              <a:rPr lang="en-US" sz="2400" dirty="0" err="1"/>
              <a:t>src</a:t>
            </a:r>
            <a:r>
              <a:rPr lang="en-US" sz="2400" dirty="0"/>
              <a:t> can be </a:t>
            </a:r>
            <a:r>
              <a:rPr lang="en-US" sz="2400" b="1" dirty="0"/>
              <a:t>absolute</a:t>
            </a:r>
            <a:r>
              <a:rPr lang="en-US" sz="2400" dirty="0"/>
              <a:t> or </a:t>
            </a:r>
            <a:r>
              <a:rPr lang="en-US" sz="2400" b="1" dirty="0"/>
              <a:t>relative</a:t>
            </a:r>
          </a:p>
          <a:p>
            <a:r>
              <a:rPr lang="en-US" sz="2400" dirty="0"/>
              <a:t>Can specify size with height and/or width attributes. Image will be scaled proportionately if you only specify either height or width attribute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633" y="2962727"/>
            <a:ext cx="3076983" cy="3099014"/>
          </a:xfrm>
          <a:prstGeom prst="rect">
            <a:avLst/>
          </a:prstGeom>
          <a:ln>
            <a:solidFill>
              <a:srgbClr val="215968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8103" y="1539298"/>
            <a:ext cx="8922635" cy="923330"/>
          </a:xfrm>
          <a:prstGeom prst="rect">
            <a:avLst/>
          </a:prstGeom>
          <a:noFill/>
          <a:ln>
            <a:solidFill>
              <a:srgbClr val="215968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img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src</a:t>
            </a:r>
            <a:r>
              <a:rPr lang="en-US" dirty="0">
                <a:latin typeface="Consolas"/>
                <a:cs typeface="Consolas"/>
              </a:rPr>
              <a:t>="http://</a:t>
            </a:r>
            <a:r>
              <a:rPr lang="en-US" dirty="0" err="1">
                <a:latin typeface="Consolas"/>
                <a:cs typeface="Consolas"/>
              </a:rPr>
              <a:t>placekitten.com</a:t>
            </a:r>
            <a:r>
              <a:rPr lang="en-US" dirty="0">
                <a:latin typeface="Consolas"/>
                <a:cs typeface="Consolas"/>
              </a:rPr>
              <a:t>/g/450/350"&gt;</a:t>
            </a:r>
          </a:p>
          <a:p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img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src</a:t>
            </a:r>
            <a:r>
              <a:rPr lang="en-US" dirty="0">
                <a:latin typeface="Consolas"/>
                <a:cs typeface="Consolas"/>
              </a:rPr>
              <a:t>="http://</a:t>
            </a:r>
            <a:r>
              <a:rPr lang="en-US" dirty="0" err="1">
                <a:latin typeface="Consolas"/>
                <a:cs typeface="Consolas"/>
              </a:rPr>
              <a:t>placekitten.com</a:t>
            </a:r>
            <a:r>
              <a:rPr lang="en-US" dirty="0">
                <a:latin typeface="Consolas"/>
                <a:cs typeface="Consolas"/>
              </a:rPr>
              <a:t>/g/450/350" height="100" width="100"&gt;</a:t>
            </a:r>
          </a:p>
          <a:p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17524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images?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 images that you own - pictures you took/created</a:t>
            </a:r>
          </a:p>
          <a:p>
            <a:r>
              <a:rPr lang="en-US" dirty="0"/>
              <a:t>Use public domain images or licensed for reuse</a:t>
            </a:r>
          </a:p>
          <a:p>
            <a:pPr lvl="1"/>
            <a:r>
              <a:rPr lang="en-US" dirty="0"/>
              <a:t>Wikimedia commons, </a:t>
            </a:r>
            <a:r>
              <a:rPr lang="en-US" dirty="0">
                <a:hlinkClick r:id="rId2"/>
              </a:rPr>
              <a:t>https://commons.wikimedia.org/wiki/Main_Page</a:t>
            </a:r>
            <a:endParaRPr lang="en-US" dirty="0"/>
          </a:p>
          <a:p>
            <a:pPr lvl="1"/>
            <a:r>
              <a:rPr lang="en-US" dirty="0" err="1"/>
              <a:t>Pixabay.com</a:t>
            </a:r>
            <a:r>
              <a:rPr lang="en-US" dirty="0"/>
              <a:t>, </a:t>
            </a:r>
            <a:r>
              <a:rPr lang="en-US" dirty="0" err="1"/>
              <a:t>Libreshot</a:t>
            </a:r>
            <a:r>
              <a:rPr lang="en-US" dirty="0"/>
              <a:t>, </a:t>
            </a:r>
            <a:r>
              <a:rPr lang="en-US" b="1" dirty="0" err="1"/>
              <a:t>Unsplash.com</a:t>
            </a:r>
            <a:r>
              <a:rPr lang="en-US" dirty="0"/>
              <a:t>, various others</a:t>
            </a:r>
          </a:p>
          <a:p>
            <a:r>
              <a:rPr lang="en-US" dirty="0"/>
              <a:t>Use a placeholder image generator</a:t>
            </a:r>
          </a:p>
          <a:p>
            <a:pPr lvl="1"/>
            <a:r>
              <a:rPr lang="en-US" dirty="0">
                <a:hlinkClick r:id="rId3"/>
              </a:rPr>
              <a:t>http://www.hanselman.com/blog/TheInternetsBestPlaceholderImageSitesForWebDevelopment.aspx</a:t>
            </a:r>
            <a:r>
              <a:rPr lang="en-US" dirty="0"/>
              <a:t> </a:t>
            </a:r>
          </a:p>
          <a:p>
            <a:r>
              <a:rPr lang="en-US" dirty="0"/>
              <a:t>Be aware of reuse restrictions on images owned by others; ensure that you only use images that you have permission to</a:t>
            </a:r>
          </a:p>
        </p:txBody>
      </p:sp>
    </p:spTree>
    <p:extLst>
      <p:ext uri="{BB962C8B-B14F-4D97-AF65-F5344CB8AC3E}">
        <p14:creationId xmlns:p14="http://schemas.microsoft.com/office/powerpoint/2010/main" val="2835281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995"/>
            <a:ext cx="8229600" cy="1143000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995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Get an image: download an image from </a:t>
            </a:r>
            <a:r>
              <a:rPr lang="en-US" dirty="0">
                <a:hlinkClick r:id="rId2"/>
              </a:rPr>
              <a:t>https://www.unsplash.com</a:t>
            </a:r>
            <a:r>
              <a:rPr lang="en-US" dirty="0"/>
              <a:t> or another free image site</a:t>
            </a:r>
          </a:p>
          <a:p>
            <a:r>
              <a:rPr lang="en-US" dirty="0"/>
              <a:t>Save the image in the same directory as your </a:t>
            </a:r>
            <a:r>
              <a:rPr lang="en-US" dirty="0" err="1"/>
              <a:t>hello.html</a:t>
            </a:r>
            <a:r>
              <a:rPr lang="en-US" dirty="0"/>
              <a:t> file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8243F-94FD-4B4C-8B37-0F33696BA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626" y="4422594"/>
            <a:ext cx="3298655" cy="138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1CAAF8-BE88-FC40-BE27-932DF5E9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80" y="3909870"/>
            <a:ext cx="4217866" cy="24087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97A252-0D05-8B4F-8293-86B1BF63EC38}"/>
              </a:ext>
            </a:extLst>
          </p:cNvPr>
          <p:cNvSpPr/>
          <p:nvPr/>
        </p:nvSpPr>
        <p:spPr>
          <a:xfrm>
            <a:off x="0" y="6318627"/>
            <a:ext cx="674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https://pixabay.com/photos/kittens-cat-cat-puppy-rush-555822/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98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040"/>
            <a:ext cx="828235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Your Turn - add your image to the page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31" y="1257204"/>
            <a:ext cx="7754814" cy="104638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img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src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err="1">
                <a:latin typeface="Consolas"/>
                <a:cs typeface="Consolas"/>
              </a:rPr>
              <a:t>image_filename.jpg</a:t>
            </a:r>
            <a:r>
              <a:rPr lang="en-US" dirty="0">
                <a:latin typeface="Consolas"/>
                <a:cs typeface="Consolas"/>
              </a:rPr>
              <a:t>"&gt;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647ED-DA29-224A-A16F-35C6E753E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3" y="2600562"/>
            <a:ext cx="6822831" cy="3873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359B5-10D8-1142-A299-40820C123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363124"/>
            <a:ext cx="3939732" cy="44948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64CAD6-7475-8847-8EBF-5505B56C0D77}"/>
              </a:ext>
            </a:extLst>
          </p:cNvPr>
          <p:cNvSpPr txBox="1"/>
          <p:nvPr/>
        </p:nvSpPr>
        <p:spPr>
          <a:xfrm>
            <a:off x="1529864" y="2400204"/>
            <a:ext cx="20704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Top of page omitted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E1C9F7-04E8-B64B-9BA2-E2E2E094058F}"/>
              </a:ext>
            </a:extLst>
          </p:cNvPr>
          <p:cNvCxnSpPr/>
          <p:nvPr/>
        </p:nvCxnSpPr>
        <p:spPr>
          <a:xfrm flipH="1" flipV="1">
            <a:off x="2565084" y="5611007"/>
            <a:ext cx="1035220" cy="70338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4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Huge variety of tasks that can be accomplished with web technologies</a:t>
            </a:r>
          </a:p>
          <a:p>
            <a:r>
              <a:rPr lang="en-US" b="1" dirty="0"/>
              <a:t>So this is a very useful class to take. Good choice! </a:t>
            </a:r>
          </a:p>
          <a:p>
            <a:r>
              <a:rPr lang="en-US" dirty="0"/>
              <a:t>Wide variety of technologies have evolved (and continue to evolve) to meet different needs</a:t>
            </a:r>
          </a:p>
          <a:p>
            <a:r>
              <a:rPr lang="en-US" dirty="0"/>
              <a:t>There's a </a:t>
            </a:r>
            <a:r>
              <a:rPr lang="en-US" i="1" dirty="0"/>
              <a:t>lot</a:t>
            </a:r>
            <a:r>
              <a:rPr lang="en-US" dirty="0"/>
              <a:t> of different web technologies; for different purposes; different technology stacks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97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8848-4642-5741-9EAB-1CF5CEB8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- set the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28A8-C6AA-034E-B87A-56C045A01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626244" cy="4525963"/>
          </a:xfrm>
        </p:spPr>
        <p:txBody>
          <a:bodyPr/>
          <a:lstStyle/>
          <a:p>
            <a:r>
              <a:rPr lang="en-US" dirty="0"/>
              <a:t>Set the width and/or height of your image</a:t>
            </a:r>
          </a:p>
          <a:p>
            <a:r>
              <a:rPr lang="en-US" dirty="0"/>
              <a:t>What happens if you only set the width or only the height?</a:t>
            </a:r>
          </a:p>
          <a:p>
            <a:r>
              <a:rPr lang="en-US" dirty="0"/>
              <a:t>What happens if you set the width and height? Is the image distorted?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52621-DD8B-0646-B5C6-E132E3BA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978025"/>
            <a:ext cx="3124200" cy="4330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B8BF6-6062-C144-B6CD-75756A58B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780868"/>
            <a:ext cx="4555210" cy="5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84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DC09-7DA4-4959-B07D-521745E4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1800E-0EC3-4BAE-AF51-E7415F7B3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alt attribute to set the alt text</a:t>
            </a:r>
          </a:p>
          <a:p>
            <a:r>
              <a:rPr lang="en-US" dirty="0"/>
              <a:t>Will be displayed if the original image is not found</a:t>
            </a:r>
          </a:p>
          <a:p>
            <a:r>
              <a:rPr lang="en-US" dirty="0"/>
              <a:t>Will be read by screen readers, important for accessibility of your site</a:t>
            </a:r>
          </a:p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AA55-C42D-4372-A4A6-38174FF5B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5" y="5001991"/>
            <a:ext cx="9002381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82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&lt;!-- This is a comment --&gt;</a:t>
            </a:r>
          </a:p>
          <a:p>
            <a:endParaRPr lang="en-US" dirty="0"/>
          </a:p>
          <a:p>
            <a:r>
              <a:rPr lang="en-US" dirty="0"/>
              <a:t>Comments must be all on one line</a:t>
            </a:r>
          </a:p>
        </p:txBody>
      </p:sp>
    </p:spTree>
    <p:extLst>
      <p:ext uri="{BB962C8B-B14F-4D97-AF65-F5344CB8AC3E}">
        <p14:creationId xmlns:p14="http://schemas.microsoft.com/office/powerpoint/2010/main" val="1733906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Essentials: HTML and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155"/>
            <a:ext cx="8229600" cy="534478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CSS: Cascading Style Sheets</a:t>
            </a:r>
          </a:p>
          <a:p>
            <a:r>
              <a:rPr lang="en-US" dirty="0"/>
              <a:t>Configures the </a:t>
            </a:r>
            <a:r>
              <a:rPr lang="en-US" b="1" dirty="0"/>
              <a:t>appearance</a:t>
            </a:r>
            <a:r>
              <a:rPr lang="en-US" dirty="0"/>
              <a:t> of your HTML elements - color, position, size, font, borders, animation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Can specify a particular style for all elements of a particular type</a:t>
            </a:r>
          </a:p>
          <a:p>
            <a:pPr lvl="1"/>
            <a:r>
              <a:rPr lang="en-US" dirty="0"/>
              <a:t>So can use CSS to make all of the page header text bold and 20-point in size and green</a:t>
            </a:r>
          </a:p>
          <a:p>
            <a:pPr lvl="1"/>
            <a:r>
              <a:rPr lang="en-US" dirty="0"/>
              <a:t>Or make all of your images 100 x 100 pixels and give them all a blue 1-pixel border</a:t>
            </a:r>
          </a:p>
          <a:p>
            <a:r>
              <a:rPr lang="en-US" dirty="0"/>
              <a:t>Or can select some components and apply a style</a:t>
            </a:r>
          </a:p>
          <a:p>
            <a:pPr lvl="1"/>
            <a:r>
              <a:rPr lang="en-US" dirty="0"/>
              <a:t>Select all elements with a certain class </a:t>
            </a:r>
          </a:p>
          <a:p>
            <a:pPr lvl="1"/>
            <a:r>
              <a:rPr lang="en-US" dirty="0"/>
              <a:t>Select the element with a certain ID</a:t>
            </a:r>
          </a:p>
          <a:p>
            <a:pPr lvl="1"/>
            <a:r>
              <a:rPr lang="en-US" dirty="0"/>
              <a:t>Select the last element of a type on the page</a:t>
            </a:r>
          </a:p>
          <a:p>
            <a:pPr lvl="1"/>
            <a:r>
              <a:rPr lang="en-US" dirty="0"/>
              <a:t>Select only elements by context e.g. only list items in ordered lists, but not in unordered lists</a:t>
            </a:r>
          </a:p>
        </p:txBody>
      </p:sp>
    </p:spTree>
    <p:extLst>
      <p:ext uri="{BB962C8B-B14F-4D97-AF65-F5344CB8AC3E}">
        <p14:creationId xmlns:p14="http://schemas.microsoft.com/office/powerpoint/2010/main" val="3685377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and CSS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26849"/>
            <a:ext cx="2990538" cy="2892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4" y="1281658"/>
            <a:ext cx="6189855" cy="239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268" y="3997975"/>
            <a:ext cx="5029200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7940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Essentials: HTML and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62461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the olden days…</a:t>
            </a:r>
          </a:p>
          <a:p>
            <a:pPr lvl="1"/>
            <a:r>
              <a:rPr lang="en-US" dirty="0"/>
              <a:t>Websites specified elements and layout/styles in one document</a:t>
            </a:r>
          </a:p>
          <a:p>
            <a:pPr lvl="1"/>
            <a:r>
              <a:rPr lang="en-US" dirty="0"/>
              <a:t>Works, but harder to change one or the other. </a:t>
            </a:r>
          </a:p>
          <a:p>
            <a:pPr lvl="1"/>
            <a:r>
              <a:rPr lang="en-US" dirty="0"/>
              <a:t>CSS was used more sparingly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32" y="2989444"/>
            <a:ext cx="4744455" cy="3868556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118503" y="4580796"/>
            <a:ext cx="163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site, no CSS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 flipV="1">
            <a:off x="5386387" y="4760090"/>
            <a:ext cx="732116" cy="5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475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Essentials: HTML and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099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Today: HTML and CSS are treated as independent technologies that work together to create a page </a:t>
            </a:r>
          </a:p>
          <a:p>
            <a:pPr lvl="1"/>
            <a:r>
              <a:rPr lang="en-US" dirty="0"/>
              <a:t>HTML to describe the page content</a:t>
            </a:r>
          </a:p>
          <a:p>
            <a:pPr lvl="1"/>
            <a:r>
              <a:rPr lang="en-US" dirty="0"/>
              <a:t>CSS to describe what it looks like. </a:t>
            </a:r>
          </a:p>
          <a:p>
            <a:r>
              <a:rPr lang="en-US" dirty="0"/>
              <a:t>Keeping HTML and CSS separate enables independent re-use of content and styles; make change easier</a:t>
            </a:r>
          </a:p>
          <a:p>
            <a:r>
              <a:rPr lang="en-US" dirty="0"/>
              <a:t>Designers, developers and content creators can work more independently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82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Essentials: HTML and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099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Typical roles: </a:t>
            </a:r>
          </a:p>
          <a:p>
            <a:pPr lvl="1"/>
            <a:r>
              <a:rPr lang="en-US" dirty="0"/>
              <a:t>a web developer would make sure the correct elements are on the page, ensure correct functionality; mainly using HTML</a:t>
            </a:r>
          </a:p>
          <a:p>
            <a:pPr lvl="1"/>
            <a:r>
              <a:rPr lang="en-US" dirty="0"/>
              <a:t>a web designer would write CSS to create the correct layout and appearance</a:t>
            </a:r>
          </a:p>
          <a:p>
            <a:pPr lvl="1"/>
            <a:r>
              <a:rPr lang="en-US" dirty="0"/>
              <a:t>Content creators would generate the actual content</a:t>
            </a:r>
          </a:p>
          <a:p>
            <a:r>
              <a:rPr lang="en-US" dirty="0"/>
              <a:t>As web developers, we'll need to provide HTML that CSS can be applied to - with appropriate elements; and giving elements useful class, id and other attributes</a:t>
            </a:r>
          </a:p>
          <a:p>
            <a:r>
              <a:rPr lang="en-US" dirty="0"/>
              <a:t>Complex CSS is more for web designers; but developers find it useful and use it too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71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Turn - Favorites Page</a:t>
            </a:r>
            <a:br>
              <a:rPr lang="en-US" dirty="0"/>
            </a:br>
            <a:r>
              <a:rPr lang="en-US" dirty="0"/>
              <a:t>(Start of Lab 1)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Create a new file: </a:t>
            </a:r>
            <a:r>
              <a:rPr lang="en-US" sz="2800" b="1" dirty="0" err="1"/>
              <a:t>favorites.html</a:t>
            </a:r>
            <a:endParaRPr lang="en-US" sz="2800" b="1" dirty="0"/>
          </a:p>
          <a:p>
            <a:r>
              <a:rPr lang="en-US" sz="2800" dirty="0"/>
              <a:t>Start with the template HTML (see slide 29)</a:t>
            </a:r>
          </a:p>
          <a:p>
            <a:r>
              <a:rPr lang="en-US" sz="2800" dirty="0"/>
              <a:t>Set the title to </a:t>
            </a:r>
            <a:r>
              <a:rPr lang="en-US" sz="2800" b="1" dirty="0"/>
              <a:t>My Favorite Things</a:t>
            </a:r>
          </a:p>
          <a:p>
            <a:r>
              <a:rPr lang="en-US" sz="2800" dirty="0"/>
              <a:t>You'll add content inside the &lt;body&gt; .... &lt;/body&gt;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89947-6214-464C-897B-1EEB0FC6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56" y="4223081"/>
            <a:ext cx="3650776" cy="2511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D7D2DD-4DC7-C24F-A198-E55A9F017B4F}"/>
              </a:ext>
            </a:extLst>
          </p:cNvPr>
          <p:cNvSpPr txBox="1"/>
          <p:nvPr/>
        </p:nvSpPr>
        <p:spPr>
          <a:xfrm>
            <a:off x="4998178" y="4961122"/>
            <a:ext cx="163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the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AC8A5-06B4-7642-9456-A38D3AC95690}"/>
              </a:ext>
            </a:extLst>
          </p:cNvPr>
          <p:cNvSpPr txBox="1"/>
          <p:nvPr/>
        </p:nvSpPr>
        <p:spPr>
          <a:xfrm>
            <a:off x="4998178" y="5756831"/>
            <a:ext cx="303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page content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50E015-D3ED-4F42-AC12-03B9465049F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217158" y="5191954"/>
            <a:ext cx="781020" cy="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CBB1E5-4AE7-5E49-8383-29CCBC903BFB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1856096" y="5987663"/>
            <a:ext cx="3142082" cy="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90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content to </a:t>
            </a:r>
            <a:r>
              <a:rPr lang="en-US" dirty="0" err="1"/>
              <a:t>favorites.html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13" y="1417638"/>
            <a:ext cx="8729662" cy="5055433"/>
          </a:xfrm>
        </p:spPr>
        <p:txBody>
          <a:bodyPr>
            <a:noAutofit/>
          </a:bodyPr>
          <a:lstStyle/>
          <a:p>
            <a:r>
              <a:rPr lang="en-US" sz="2400" dirty="0"/>
              <a:t>Add a header </a:t>
            </a:r>
            <a:r>
              <a:rPr lang="en-US" sz="2400" b="1" dirty="0"/>
              <a:t>h1</a:t>
            </a:r>
            <a:r>
              <a:rPr lang="en-US" sz="2400" dirty="0"/>
              <a:t> element, with text "Some of my favorite things"</a:t>
            </a:r>
          </a:p>
          <a:p>
            <a:r>
              <a:rPr lang="en-US" sz="2400" dirty="0"/>
              <a:t>Add a </a:t>
            </a:r>
            <a:r>
              <a:rPr lang="en-US" sz="2400" b="1" dirty="0"/>
              <a:t>h2</a:t>
            </a:r>
            <a:r>
              <a:rPr lang="en-US" sz="2400" dirty="0"/>
              <a:t> element with text "Favorite Movie"</a:t>
            </a:r>
          </a:p>
          <a:p>
            <a:pPr lvl="1"/>
            <a:r>
              <a:rPr lang="en-US" sz="2400" dirty="0"/>
              <a:t>Add a </a:t>
            </a:r>
            <a:r>
              <a:rPr lang="en-US" sz="2400" b="1" dirty="0"/>
              <a:t>p</a:t>
            </a:r>
            <a:r>
              <a:rPr lang="en-US" sz="2400" dirty="0"/>
              <a:t> paragraph of text, a short description of one of your favorite movies</a:t>
            </a:r>
          </a:p>
          <a:p>
            <a:pPr lvl="2"/>
            <a:r>
              <a:rPr lang="en-US" sz="2000" dirty="0"/>
              <a:t>Include an </a:t>
            </a:r>
            <a:r>
              <a:rPr lang="en-US" sz="2000" b="1" dirty="0"/>
              <a:t>a</a:t>
            </a:r>
            <a:r>
              <a:rPr lang="en-US" sz="2000" dirty="0"/>
              <a:t> link to a website about that movie. </a:t>
            </a:r>
          </a:p>
          <a:p>
            <a:pPr lvl="2"/>
            <a:r>
              <a:rPr lang="en-US" sz="2000" dirty="0"/>
              <a:t>The name of the movie should be in </a:t>
            </a:r>
            <a:r>
              <a:rPr lang="en-US" sz="2000" b="1" dirty="0" err="1"/>
              <a:t>i</a:t>
            </a:r>
            <a:r>
              <a:rPr lang="en-US" sz="2000" dirty="0"/>
              <a:t> </a:t>
            </a:r>
            <a:r>
              <a:rPr lang="en-US" sz="2000" i="1" dirty="0"/>
              <a:t>italic</a:t>
            </a:r>
            <a:r>
              <a:rPr lang="en-US" sz="2000" dirty="0"/>
              <a:t> text.</a:t>
            </a:r>
          </a:p>
          <a:p>
            <a:r>
              <a:rPr lang="en-US" sz="2400" dirty="0"/>
              <a:t>Add a </a:t>
            </a:r>
            <a:r>
              <a:rPr lang="en-US" sz="2400" b="1" dirty="0"/>
              <a:t>h2</a:t>
            </a:r>
            <a:r>
              <a:rPr lang="en-US" sz="2400" dirty="0"/>
              <a:t> element with text "Favorite Music"</a:t>
            </a:r>
          </a:p>
          <a:p>
            <a:pPr lvl="1"/>
            <a:r>
              <a:rPr lang="en-US" sz="2400" dirty="0"/>
              <a:t>Add a </a:t>
            </a:r>
            <a:r>
              <a:rPr lang="en-US" sz="2400" b="1" dirty="0"/>
              <a:t>p</a:t>
            </a:r>
            <a:r>
              <a:rPr lang="en-US" sz="2400" dirty="0"/>
              <a:t> paragraph about your favorite band, artist, or musical performer</a:t>
            </a:r>
          </a:p>
          <a:p>
            <a:pPr lvl="2"/>
            <a:r>
              <a:rPr lang="en-US" sz="2000" dirty="0"/>
              <a:t>Include an </a:t>
            </a:r>
            <a:r>
              <a:rPr lang="en-US" sz="2000" b="1" dirty="0"/>
              <a:t>a</a:t>
            </a:r>
            <a:r>
              <a:rPr lang="en-US" sz="2000" dirty="0"/>
              <a:t> link to the band/artist website. </a:t>
            </a:r>
          </a:p>
          <a:p>
            <a:pPr lvl="2"/>
            <a:r>
              <a:rPr lang="en-US" sz="2000" dirty="0"/>
              <a:t>The name of the band should be in </a:t>
            </a:r>
            <a:r>
              <a:rPr lang="en-US" sz="2000" b="1" dirty="0"/>
              <a:t>b </a:t>
            </a:r>
            <a:r>
              <a:rPr lang="en-US" sz="2000" dirty="0"/>
              <a:t> </a:t>
            </a:r>
            <a:r>
              <a:rPr lang="en-US" sz="2000" b="1" dirty="0"/>
              <a:t>bold</a:t>
            </a:r>
            <a:r>
              <a:rPr lang="en-US" sz="2000" dirty="0"/>
              <a:t> text.</a:t>
            </a:r>
          </a:p>
          <a:p>
            <a:r>
              <a:rPr lang="en-US" sz="2400" dirty="0"/>
              <a:t>Add a </a:t>
            </a:r>
            <a:r>
              <a:rPr lang="en-US" sz="2400" b="1" dirty="0"/>
              <a:t>h2</a:t>
            </a:r>
            <a:r>
              <a:rPr lang="en-US" sz="2400" dirty="0"/>
              <a:t> element with text "Favorite Foods"</a:t>
            </a:r>
          </a:p>
          <a:p>
            <a:pPr lvl="1"/>
            <a:r>
              <a:rPr lang="en-US" sz="2400" dirty="0"/>
              <a:t>Add an unordered </a:t>
            </a:r>
            <a:r>
              <a:rPr lang="en-US" sz="2400" b="1" dirty="0" err="1"/>
              <a:t>ul</a:t>
            </a:r>
            <a:r>
              <a:rPr lang="en-US" sz="2400" dirty="0"/>
              <a:t> (bullet point) list of your 3 favorite foods</a:t>
            </a:r>
          </a:p>
        </p:txBody>
      </p:sp>
    </p:spTree>
    <p:extLst>
      <p:ext uri="{BB962C8B-B14F-4D97-AF65-F5344CB8AC3E}">
        <p14:creationId xmlns:p14="http://schemas.microsoft.com/office/powerpoint/2010/main" val="189672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 in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322"/>
          </a:xfrm>
        </p:spPr>
        <p:txBody>
          <a:bodyPr>
            <a:normAutofit/>
          </a:bodyPr>
          <a:lstStyle/>
          <a:p>
            <a:r>
              <a:rPr lang="en-US" dirty="0"/>
              <a:t>Technologies that are used in (almost) all web applications</a:t>
            </a:r>
          </a:p>
          <a:p>
            <a:pPr lvl="1"/>
            <a:r>
              <a:rPr lang="en-US" dirty="0"/>
              <a:t>HTML, CSS, front end (client-side) JavaScript</a:t>
            </a:r>
          </a:p>
          <a:p>
            <a:pPr lvl="2"/>
            <a:r>
              <a:rPr lang="en-US" dirty="0"/>
              <a:t>Front end frameworks (also JavaScript) to add interactivity in the browser</a:t>
            </a:r>
          </a:p>
          <a:p>
            <a:pPr lvl="1"/>
            <a:r>
              <a:rPr lang="en-US" dirty="0"/>
              <a:t>HTTP and the client/server model</a:t>
            </a:r>
          </a:p>
          <a:p>
            <a:pPr lvl="1"/>
            <a:r>
              <a:rPr lang="en-US" dirty="0"/>
              <a:t>Server application logic</a:t>
            </a:r>
          </a:p>
          <a:p>
            <a:pPr lvl="1"/>
            <a:r>
              <a:rPr lang="en-US" dirty="0"/>
              <a:t>Database(s)</a:t>
            </a:r>
          </a:p>
          <a:p>
            <a:pPr lvl="1"/>
            <a:r>
              <a:rPr lang="en-US" dirty="0"/>
              <a:t>Hosting - where does the server code run? </a:t>
            </a:r>
          </a:p>
        </p:txBody>
      </p:sp>
    </p:spTree>
    <p:extLst>
      <p:ext uri="{BB962C8B-B14F-4D97-AF65-F5344CB8AC3E}">
        <p14:creationId xmlns:p14="http://schemas.microsoft.com/office/powerpoint/2010/main" val="3057458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29C8-5A69-C448-976C-10073868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page in your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1A14-C0DD-BD4C-86EE-83BC9F9C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Save </a:t>
            </a:r>
            <a:r>
              <a:rPr lang="en-US" sz="2800" dirty="0" err="1"/>
              <a:t>favorites.html</a:t>
            </a:r>
            <a:r>
              <a:rPr lang="en-US" sz="2800" dirty="0"/>
              <a:t> and load page in your browser </a:t>
            </a:r>
          </a:p>
          <a:p>
            <a:r>
              <a:rPr lang="en-US" sz="2800" dirty="0"/>
              <a:t>Make sure all of your content is shown</a:t>
            </a:r>
          </a:p>
          <a:p>
            <a:r>
              <a:rPr lang="en-US" sz="2800" dirty="0"/>
              <a:t>Make sure the title is displayed</a:t>
            </a:r>
          </a:p>
          <a:p>
            <a:r>
              <a:rPr lang="en-US" sz="2800" dirty="0"/>
              <a:t>Check the links work when clicked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65C52-3D3E-824D-8860-0711656A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3" y="3755836"/>
            <a:ext cx="4162567" cy="299155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9134E-BA75-4241-9E49-1136ABA0E83C}"/>
              </a:ext>
            </a:extLst>
          </p:cNvPr>
          <p:cNvSpPr txBox="1"/>
          <p:nvPr/>
        </p:nvSpPr>
        <p:spPr>
          <a:xfrm>
            <a:off x="5738882" y="3980198"/>
            <a:ext cx="226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the title is displayed in the browser tab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7498B2-1148-F240-B5C9-7C0B06104213}"/>
              </a:ext>
            </a:extLst>
          </p:cNvPr>
          <p:cNvCxnSpPr>
            <a:cxnSpLocks/>
          </p:cNvCxnSpPr>
          <p:nvPr/>
        </p:nvCxnSpPr>
        <p:spPr>
          <a:xfrm flipH="1" flipV="1">
            <a:off x="3036626" y="3980198"/>
            <a:ext cx="2702256" cy="36933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336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for </a:t>
            </a:r>
            <a:r>
              <a:rPr lang="en-US" dirty="0" err="1"/>
              <a:t>favorites.html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your page is the default font, and black text on white background</a:t>
            </a:r>
          </a:p>
          <a:p>
            <a:r>
              <a:rPr lang="en-US" dirty="0"/>
              <a:t>Let's use CSS to add some styles to the page</a:t>
            </a:r>
          </a:p>
        </p:txBody>
      </p:sp>
    </p:spTree>
    <p:extLst>
      <p:ext uri="{BB962C8B-B14F-4D97-AF65-F5344CB8AC3E}">
        <p14:creationId xmlns:p14="http://schemas.microsoft.com/office/powerpoint/2010/main" val="1524511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CSS: Cascading Style 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defTabSz="914400">
              <a:spcBef>
                <a:spcPts val="0"/>
              </a:spcBef>
            </a:pPr>
            <a:r>
              <a:rPr lang="en-US" dirty="0"/>
              <a:t>CSS is used to modify the appearance of a page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CSS is can select particular element(s) and apply style(s) to that element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For example, you can use CSS to select all of the h2 elements, and make the text green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Add a border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Set the font, size, or text style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Set the position on the page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Add a background image or gradient</a:t>
            </a:r>
          </a:p>
          <a:p>
            <a:pPr lvl="1" defTabSz="914400">
              <a:spcBef>
                <a:spcPts val="0"/>
              </a:spcBef>
            </a:pPr>
            <a:endParaRPr lang="en-US" dirty="0"/>
          </a:p>
          <a:p>
            <a:pPr lvl="1" defTabSz="914400">
              <a:spcBef>
                <a:spcPts val="0"/>
              </a:spcBef>
            </a:pPr>
            <a:r>
              <a:rPr lang="en-US" dirty="0"/>
              <a:t>Many, many other style attributes</a:t>
            </a:r>
          </a:p>
        </p:txBody>
      </p:sp>
    </p:spTree>
    <p:extLst>
      <p:ext uri="{BB962C8B-B14F-4D97-AF65-F5344CB8AC3E}">
        <p14:creationId xmlns:p14="http://schemas.microsoft.com/office/powerpoint/2010/main" val="1150719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and CSS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26849"/>
            <a:ext cx="2990538" cy="2892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4" y="1281658"/>
            <a:ext cx="6189855" cy="239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268" y="3997975"/>
            <a:ext cx="5029200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28246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CSS: Cascading Style 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As you build your HTML, think about what elements will need to be styled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Decide which elements you want to give a particular style</a:t>
            </a:r>
          </a:p>
          <a:p>
            <a:pPr marL="914400" lvl="1" indent="-514350" defTabSz="914400">
              <a:spcBef>
                <a:spcPts val="0"/>
              </a:spcBef>
            </a:pPr>
            <a:r>
              <a:rPr lang="en-US" dirty="0"/>
              <a:t>For example, all of the elements of one type?</a:t>
            </a:r>
          </a:p>
          <a:p>
            <a:pPr marL="914400" lvl="1" indent="-514350" defTabSz="914400">
              <a:spcBef>
                <a:spcPts val="0"/>
              </a:spcBef>
            </a:pPr>
            <a:r>
              <a:rPr lang="en-US" dirty="0"/>
              <a:t>All of the elements with a particular class?</a:t>
            </a:r>
          </a:p>
          <a:p>
            <a:pPr marL="514350" indent="-514350" defTabSz="914400">
              <a:spcBef>
                <a:spcPts val="0"/>
              </a:spcBef>
              <a:buFontTx/>
              <a:buAutoNum type="arabicPeriod"/>
            </a:pPr>
            <a:r>
              <a:rPr lang="en-US" dirty="0"/>
              <a:t>Create a CSS selector to select only those elements</a:t>
            </a:r>
          </a:p>
          <a:p>
            <a:pPr marL="514350" indent="-514350" defTabSz="914400">
              <a:spcBef>
                <a:spcPts val="0"/>
              </a:spcBef>
              <a:buFontTx/>
              <a:buAutoNum type="arabicPeriod"/>
            </a:pPr>
            <a:r>
              <a:rPr lang="en-US" dirty="0"/>
              <a:t>In the selector, declare the styles for that element</a:t>
            </a:r>
          </a:p>
          <a:p>
            <a:pPr marL="514350" indent="-514350" defTabSz="914400">
              <a:spcBef>
                <a:spcPts val="0"/>
              </a:spcBef>
              <a:buFontTx/>
              <a:buAutoNum type="arabicPeriod"/>
            </a:pPr>
            <a:endParaRPr lang="en-US" dirty="0"/>
          </a:p>
          <a:p>
            <a:pPr marL="514350" indent="-514350" defTabSz="914400">
              <a:spcBef>
                <a:spcPts val="0"/>
              </a:spcBef>
              <a:buFontTx/>
              <a:buAutoNum type="arabicPeriod"/>
            </a:pPr>
            <a:r>
              <a:rPr lang="en-US" dirty="0"/>
              <a:t>Repeat for each style needed</a:t>
            </a:r>
          </a:p>
          <a:p>
            <a:pPr marL="514350" indent="-514350" defTabSz="914400">
              <a:spcBef>
                <a:spcPts val="0"/>
              </a:spcBef>
              <a:buFontTx/>
              <a:buAutoNum type="arabicPeriod"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You need to </a:t>
            </a:r>
            <a:r>
              <a:rPr lang="en-US" b="1" dirty="0"/>
              <a:t>link</a:t>
            </a:r>
            <a:r>
              <a:rPr lang="en-US" dirty="0"/>
              <a:t> the stylesheet to your HTML page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The browser will apply styles to all the elements that match the selection</a:t>
            </a:r>
          </a:p>
        </p:txBody>
      </p:sp>
    </p:spTree>
    <p:extLst>
      <p:ext uri="{BB962C8B-B14F-4D97-AF65-F5344CB8AC3E}">
        <p14:creationId xmlns:p14="http://schemas.microsoft.com/office/powerpoint/2010/main" val="282357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702"/>
            <a:ext cx="8229600" cy="1143000"/>
          </a:xfrm>
        </p:spPr>
        <p:txBody>
          <a:bodyPr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36302"/>
            <a:ext cx="8229600" cy="1221698"/>
          </a:xfrm>
        </p:spPr>
        <p:txBody>
          <a:bodyPr>
            <a:normAutofit fontScale="92500"/>
          </a:bodyPr>
          <a:lstStyle/>
          <a:p>
            <a:r>
              <a:rPr lang="en-US" dirty="0"/>
              <a:t>W3Schools.com </a:t>
            </a:r>
            <a:r>
              <a:rPr lang="en-US" dirty="0">
                <a:hlinkClick r:id="rId2"/>
              </a:rPr>
              <a:t>https://www.w3schools.com/css/css_syntax.asp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16702"/>
            <a:ext cx="7315200" cy="4419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55287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1600200"/>
            <a:ext cx="374765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selector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property: value;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property2: value2;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as many style declarations as you need</a:t>
            </a:r>
          </a:p>
          <a:p>
            <a:endParaRPr lang="en-US" b="1" dirty="0"/>
          </a:p>
          <a:p>
            <a:r>
              <a:rPr lang="en-US" b="1" dirty="0"/>
              <a:t>CSS is picky about syntax</a:t>
            </a:r>
            <a:r>
              <a:rPr lang="en-US" dirty="0"/>
              <a:t>. if your styles don't appear, look for syntax errors in your CSS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22" y="4233653"/>
            <a:ext cx="3844978" cy="1192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243" y="1865742"/>
            <a:ext cx="4922019" cy="21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75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Specify properties as</a:t>
            </a:r>
            <a:r>
              <a:rPr lang="en-US" b="1" dirty="0"/>
              <a:t> property: value;</a:t>
            </a:r>
          </a:p>
          <a:p>
            <a:r>
              <a:rPr lang="en-US" dirty="0"/>
              <a:t>Each property should end with a semi-colon</a:t>
            </a:r>
          </a:p>
          <a:p>
            <a:r>
              <a:rPr lang="en-US" dirty="0"/>
              <a:t>Not case sensitive, but lowercase is most common</a:t>
            </a:r>
          </a:p>
          <a:p>
            <a:r>
              <a:rPr lang="en-US" dirty="0"/>
              <a:t>/* Add comments like this */</a:t>
            </a:r>
          </a:p>
          <a:p>
            <a:r>
              <a:rPr lang="en-US" b="1" i="1" dirty="0"/>
              <a:t>Lots</a:t>
            </a:r>
            <a:r>
              <a:rPr lang="en-US" dirty="0"/>
              <a:t> of CSS properties, see book or W3Schools guide/CSS reference 	</a:t>
            </a:r>
            <a:r>
              <a:rPr lang="en-US" sz="2800" dirty="0">
                <a:hlinkClick r:id="rId2"/>
              </a:rPr>
              <a:t>http://www.w3schools.com/css/default.asp</a:t>
            </a:r>
            <a:endParaRPr lang="en-US" sz="2800" dirty="0"/>
          </a:p>
          <a:p>
            <a:r>
              <a:rPr lang="en-US" sz="2800" dirty="0"/>
              <a:t>A visual CSS reference: </a:t>
            </a:r>
            <a:r>
              <a:rPr lang="en-US" sz="2800" dirty="0">
                <a:hlinkClick r:id="rId3"/>
              </a:rPr>
              <a:t>http://cssreference.io/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20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for </a:t>
            </a:r>
            <a:r>
              <a:rPr lang="en-US" dirty="0" err="1"/>
              <a:t>favorites.html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your page is the default font, and black text on white background</a:t>
            </a:r>
          </a:p>
          <a:p>
            <a:r>
              <a:rPr lang="en-US" dirty="0"/>
              <a:t>Let's use CSS to add some styles </a:t>
            </a:r>
          </a:p>
          <a:p>
            <a:r>
              <a:rPr lang="en-US" dirty="0"/>
              <a:t>Create a file called </a:t>
            </a:r>
            <a:r>
              <a:rPr lang="en-US" b="1" dirty="0" err="1"/>
              <a:t>style.css</a:t>
            </a:r>
            <a:r>
              <a:rPr lang="en-US" dirty="0"/>
              <a:t> and save in the same directory as</a:t>
            </a:r>
            <a:r>
              <a:rPr lang="en-US" b="1" dirty="0"/>
              <a:t> </a:t>
            </a:r>
            <a:r>
              <a:rPr lang="en-US" b="1" dirty="0" err="1"/>
              <a:t>favorites.html</a:t>
            </a:r>
            <a:endParaRPr lang="en-US" b="1" dirty="0"/>
          </a:p>
          <a:p>
            <a:endParaRPr lang="en-US" b="1" dirty="0"/>
          </a:p>
          <a:p>
            <a:r>
              <a:rPr lang="en-US" dirty="0" err="1"/>
              <a:t>style.css</a:t>
            </a:r>
            <a:r>
              <a:rPr lang="en-US" dirty="0"/>
              <a:t>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3022505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34962"/>
            <a:ext cx="8229600" cy="5718175"/>
          </a:xfrm>
          <a:solidFill>
            <a:srgbClr val="FFFFFF"/>
          </a:solidFill>
          <a:ln>
            <a:solidFill>
              <a:srgbClr val="215968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 {</a:t>
            </a:r>
          </a:p>
          <a:p>
            <a:pPr marL="0" indent="0">
              <a:buNone/>
            </a:pPr>
            <a:r>
              <a:rPr lang="en-US" dirty="0"/>
              <a:t>  color: blue;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h1 {</a:t>
            </a:r>
          </a:p>
          <a:p>
            <a:pPr marL="0" indent="0">
              <a:buNone/>
            </a:pPr>
            <a:r>
              <a:rPr lang="en-US" dirty="0"/>
              <a:t>  color: white;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body {</a:t>
            </a:r>
          </a:p>
          <a:p>
            <a:pPr marL="0" indent="0">
              <a:buNone/>
            </a:pPr>
            <a:r>
              <a:rPr lang="en-US" dirty="0"/>
              <a:t>  background-color: orange;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/* Change these colors to colors of your choice. */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76" y="274637"/>
            <a:ext cx="3400424" cy="1963737"/>
          </a:xfrm>
          <a:solidFill>
            <a:srgbClr val="FFFFFF"/>
          </a:solidFill>
          <a:ln>
            <a:solidFill>
              <a:srgbClr val="4F81BD"/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/>
              <a:t>style.css</a:t>
            </a:r>
            <a:br>
              <a:rPr lang="en-US" dirty="0"/>
            </a:br>
            <a:r>
              <a:rPr lang="en-US" dirty="0"/>
              <a:t>p, h1, body are CSS selectors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7125" y="5778500"/>
            <a:ext cx="7781925" cy="830997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List of valid HTML color names </a:t>
            </a:r>
            <a:r>
              <a:rPr lang="en-US" sz="2400" dirty="0">
                <a:hlinkClick r:id="rId2"/>
              </a:rPr>
              <a:t>https://www.w3schools.com/colors/colors_names.asp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559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322"/>
          </a:xfrm>
        </p:spPr>
        <p:txBody>
          <a:bodyPr>
            <a:normAutofit/>
          </a:bodyPr>
          <a:lstStyle/>
          <a:p>
            <a:r>
              <a:rPr lang="en-US" dirty="0"/>
              <a:t>But that leaves lots of choice – what server-side tools, frameworks, and languages do we use?</a:t>
            </a:r>
          </a:p>
          <a:p>
            <a:r>
              <a:rPr lang="en-US" dirty="0"/>
              <a:t>What front-end (client-side) frameworks should we use? </a:t>
            </a:r>
          </a:p>
          <a:p>
            <a:r>
              <a:rPr lang="en-US" dirty="0"/>
              <a:t>What database will we use?</a:t>
            </a:r>
          </a:p>
          <a:p>
            <a:r>
              <a:rPr lang="en-US" dirty="0"/>
              <a:t>How do we deploy our websites – what server hardware and software will host the site?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50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style.css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file is an external style sheet</a:t>
            </a:r>
          </a:p>
          <a:p>
            <a:r>
              <a:rPr lang="en-US" dirty="0"/>
              <a:t>Need to tell your HTML page where to find it</a:t>
            </a:r>
          </a:p>
          <a:p>
            <a:r>
              <a:rPr lang="en-US" dirty="0"/>
              <a:t>Then, when the page is loaded, your browser will locate the </a:t>
            </a:r>
            <a:r>
              <a:rPr lang="en-US" dirty="0" err="1"/>
              <a:t>stylesheet</a:t>
            </a:r>
            <a:r>
              <a:rPr lang="en-US" dirty="0"/>
              <a:t>, and apply the styles defined to the relevant HTML elements</a:t>
            </a:r>
          </a:p>
          <a:p>
            <a:endParaRPr lang="en-US" dirty="0"/>
          </a:p>
          <a:p>
            <a:r>
              <a:rPr lang="en-US" dirty="0"/>
              <a:t>Modify </a:t>
            </a:r>
            <a:r>
              <a:rPr lang="en-US" dirty="0" err="1"/>
              <a:t>favorites.html</a:t>
            </a:r>
            <a:r>
              <a:rPr lang="en-US" dirty="0"/>
              <a:t> as in the following slide</a:t>
            </a:r>
          </a:p>
          <a:p>
            <a:pPr lvl="1"/>
            <a:r>
              <a:rPr lang="en-US" dirty="0"/>
              <a:t>Add a link tag with the location of </a:t>
            </a:r>
            <a:r>
              <a:rPr lang="en-US" dirty="0" err="1"/>
              <a:t>style.css</a:t>
            </a:r>
            <a:endParaRPr lang="en-US" dirty="0"/>
          </a:p>
          <a:p>
            <a:r>
              <a:rPr lang="en-US" dirty="0"/>
              <a:t>Refresh the browser - do you see the colors? </a:t>
            </a:r>
          </a:p>
        </p:txBody>
      </p:sp>
    </p:spTree>
    <p:extLst>
      <p:ext uri="{BB962C8B-B14F-4D97-AF65-F5344CB8AC3E}">
        <p14:creationId xmlns:p14="http://schemas.microsoft.com/office/powerpoint/2010/main" val="3769527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0" y="52388"/>
            <a:ext cx="4413250" cy="1169987"/>
          </a:xfrm>
          <a:ln>
            <a:solidFill>
              <a:srgbClr val="4F81BD"/>
            </a:solidFill>
          </a:ln>
        </p:spPr>
        <p:txBody>
          <a:bodyPr>
            <a:noAutofit/>
          </a:bodyPr>
          <a:lstStyle/>
          <a:p>
            <a:r>
              <a:rPr lang="en-US" sz="3600" dirty="0" err="1"/>
              <a:t>favorites.html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53" y="274638"/>
            <a:ext cx="8830235" cy="63928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&lt;!DOCTYPE html&gt;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&lt;html&gt;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&lt;head&gt;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&lt;title&gt;My first web page&lt;/title&gt;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</a:t>
            </a:r>
            <a:r>
              <a:rPr lang="en-US" sz="2000" b="1" dirty="0">
                <a:latin typeface="Consolas"/>
                <a:cs typeface="Consolas"/>
              </a:rPr>
              <a:t> &lt;link </a:t>
            </a:r>
            <a:r>
              <a:rPr lang="en-US" sz="2000" b="1" dirty="0" err="1">
                <a:latin typeface="Consolas"/>
                <a:cs typeface="Consolas"/>
              </a:rPr>
              <a:t>rel</a:t>
            </a:r>
            <a:r>
              <a:rPr lang="en-US" sz="2000" b="1" dirty="0">
                <a:latin typeface="Consolas"/>
                <a:cs typeface="Consolas"/>
              </a:rPr>
              <a:t>="</a:t>
            </a:r>
            <a:r>
              <a:rPr lang="en-US" sz="2000" b="1" dirty="0" err="1">
                <a:latin typeface="Consolas"/>
                <a:cs typeface="Consolas"/>
              </a:rPr>
              <a:t>stylesheet</a:t>
            </a:r>
            <a:r>
              <a:rPr lang="en-US" sz="2000" b="1" dirty="0">
                <a:latin typeface="Consolas"/>
                <a:cs typeface="Consolas"/>
              </a:rPr>
              <a:t>" type="text/</a:t>
            </a:r>
            <a:r>
              <a:rPr lang="en-US" sz="2000" b="1" dirty="0" err="1">
                <a:latin typeface="Consolas"/>
                <a:cs typeface="Consolas"/>
              </a:rPr>
              <a:t>css</a:t>
            </a:r>
            <a:r>
              <a:rPr lang="en-US" sz="2000" b="1" dirty="0">
                <a:latin typeface="Consolas"/>
                <a:cs typeface="Consolas"/>
              </a:rPr>
              <a:t>" </a:t>
            </a:r>
            <a:r>
              <a:rPr lang="en-US" sz="2000" b="1" dirty="0" err="1">
                <a:latin typeface="Consolas"/>
                <a:cs typeface="Consolas"/>
              </a:rPr>
              <a:t>href</a:t>
            </a:r>
            <a:r>
              <a:rPr lang="en-US" sz="2000" b="1" dirty="0">
                <a:latin typeface="Consolas"/>
                <a:cs typeface="Consolas"/>
              </a:rPr>
              <a:t>="</a:t>
            </a:r>
            <a:r>
              <a:rPr lang="en-US" sz="2000" b="1" dirty="0" err="1">
                <a:latin typeface="Consolas"/>
                <a:cs typeface="Consolas"/>
              </a:rPr>
              <a:t>style.css</a:t>
            </a:r>
            <a:r>
              <a:rPr lang="en-US" sz="2000" b="1" dirty="0">
                <a:latin typeface="Consolas"/>
                <a:cs typeface="Consolas"/>
              </a:rPr>
              <a:t>"&gt;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&lt;/head&gt;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&lt;body&gt;        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&lt;h1&gt;My Favorite Things&lt;/h1&gt;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.... content here ....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&lt;/body&gt;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&lt;/html&gt;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068C3-90AB-894C-84F6-C211A810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256" y="4416598"/>
            <a:ext cx="4161331" cy="225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74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85F6-BD36-B34F-8F98-94797DE7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styles are 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97CB-F920-D548-B629-784CC3F4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Troubleshooting no styles</a:t>
            </a:r>
          </a:p>
          <a:p>
            <a:pPr lvl="1"/>
            <a:r>
              <a:rPr lang="en-US" dirty="0"/>
              <a:t>Have you saved both files, </a:t>
            </a:r>
            <a:r>
              <a:rPr lang="en-US" dirty="0" err="1"/>
              <a:t>favorites.html</a:t>
            </a:r>
            <a:r>
              <a:rPr lang="en-US" dirty="0"/>
              <a:t> and </a:t>
            </a:r>
            <a:r>
              <a:rPr lang="en-US" dirty="0" err="1"/>
              <a:t>style.css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Are both files in the same directory</a:t>
            </a:r>
          </a:p>
          <a:p>
            <a:pPr lvl="1"/>
            <a:r>
              <a:rPr lang="en-US" dirty="0"/>
              <a:t>Check the &lt;link&gt; element is in the head element of </a:t>
            </a:r>
            <a:r>
              <a:rPr lang="en-US" dirty="0" err="1"/>
              <a:t>favorites.html</a:t>
            </a:r>
            <a:r>
              <a:rPr lang="en-US" dirty="0"/>
              <a:t> and carefully verify all the attributes are correct</a:t>
            </a:r>
          </a:p>
          <a:p>
            <a:pPr lvl="1"/>
            <a:r>
              <a:rPr lang="en-US" dirty="0"/>
              <a:t>Check the spelling of your filenames</a:t>
            </a:r>
          </a:p>
          <a:p>
            <a:pPr lvl="1"/>
            <a:r>
              <a:rPr lang="en-US" dirty="0"/>
              <a:t>Any syntax errors in </a:t>
            </a:r>
            <a:r>
              <a:rPr lang="en-US" dirty="0" err="1"/>
              <a:t>style.css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Make sure you've used valid color names </a:t>
            </a:r>
          </a:p>
          <a:p>
            <a:pPr lvl="1"/>
            <a:r>
              <a:rPr lang="en-US" dirty="0"/>
              <a:t>Your editor might show you errors or warnings - fix these</a:t>
            </a:r>
          </a:p>
          <a:p>
            <a:r>
              <a:rPr lang="en-US" dirty="0"/>
              <a:t>Still not working?  Let me know </a:t>
            </a:r>
          </a:p>
        </p:txBody>
      </p:sp>
    </p:spTree>
    <p:extLst>
      <p:ext uri="{BB962C8B-B14F-4D97-AF65-F5344CB8AC3E}">
        <p14:creationId xmlns:p14="http://schemas.microsoft.com/office/powerpoint/2010/main" val="409651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3B3829-0007-5144-BE1E-19018526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834" y="1214549"/>
            <a:ext cx="4205691" cy="2616755"/>
          </a:xfrm>
        </p:spPr>
        <p:txBody>
          <a:bodyPr>
            <a:noAutofit/>
          </a:bodyPr>
          <a:lstStyle/>
          <a:p>
            <a:r>
              <a:rPr lang="en-US" sz="1800" dirty="0"/>
              <a:t>Edit </a:t>
            </a:r>
            <a:r>
              <a:rPr lang="en-US" sz="1800" dirty="0" err="1"/>
              <a:t>style.css</a:t>
            </a:r>
            <a:r>
              <a:rPr lang="en-US" sz="1800" dirty="0"/>
              <a:t> to add more CSS styles.  </a:t>
            </a:r>
          </a:p>
          <a:p>
            <a:r>
              <a:rPr lang="en-US" sz="1800" dirty="0"/>
              <a:t>Use your own colors, fonts, and sizes</a:t>
            </a:r>
          </a:p>
          <a:p>
            <a:pPr lvl="1"/>
            <a:r>
              <a:rPr lang="en-US" sz="1400" dirty="0"/>
              <a:t>Web-safe font list </a:t>
            </a:r>
            <a:r>
              <a:rPr lang="en-US" sz="1400" dirty="0">
                <a:hlinkClick r:id="rId2"/>
              </a:rPr>
              <a:t>https://www.cssfontstack.com/</a:t>
            </a:r>
            <a:endParaRPr lang="en-US" sz="1400" dirty="0"/>
          </a:p>
          <a:p>
            <a:r>
              <a:rPr lang="en-US" sz="1800" dirty="0"/>
              <a:t>Can you add a background color to your unordered list?</a:t>
            </a:r>
          </a:p>
          <a:p>
            <a:r>
              <a:rPr lang="en-US" sz="1800" dirty="0"/>
              <a:t>Can you add a style to your </a:t>
            </a:r>
            <a:r>
              <a:rPr lang="en-US" sz="1800" b="1" dirty="0"/>
              <a:t>li </a:t>
            </a:r>
            <a:r>
              <a:rPr lang="en-US" sz="1800" dirty="0"/>
              <a:t>list items?</a:t>
            </a:r>
          </a:p>
          <a:p>
            <a:r>
              <a:rPr lang="en-US" sz="1800" dirty="0"/>
              <a:t>Save and refresh the page to see the new styles.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423202-C0CB-CB40-8994-F502CAF4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1" y="399176"/>
            <a:ext cx="4466163" cy="627292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FD3B687-23B8-C640-9F34-DEC881A7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66" y="48796"/>
            <a:ext cx="3702818" cy="1143000"/>
          </a:xfrm>
        </p:spPr>
        <p:txBody>
          <a:bodyPr/>
          <a:lstStyle/>
          <a:p>
            <a:r>
              <a:rPr lang="en-US" dirty="0"/>
              <a:t>More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DEC12F-4098-5549-876C-E842D925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196" y="4057627"/>
            <a:ext cx="4321559" cy="27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21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5D5-0050-CC41-AA94-872925C5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more selective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62B36-A6E0-514D-A765-4D3DFC01C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So far, you've been able to apply a style to every header, or every paragraph</a:t>
            </a:r>
          </a:p>
          <a:p>
            <a:r>
              <a:rPr lang="en-US" dirty="0"/>
              <a:t>What if you only want to style some paragraphs? Or only some of the text in a paragraph? </a:t>
            </a:r>
          </a:p>
          <a:p>
            <a:endParaRPr lang="en-US" dirty="0"/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Adding </a:t>
            </a:r>
            <a:r>
              <a:rPr lang="en-US" b="1" dirty="0"/>
              <a:t>class</a:t>
            </a:r>
            <a:r>
              <a:rPr lang="en-US" dirty="0"/>
              <a:t> and </a:t>
            </a:r>
            <a:r>
              <a:rPr lang="en-US" b="1" dirty="0"/>
              <a:t>id</a:t>
            </a:r>
            <a:r>
              <a:rPr lang="en-US" dirty="0"/>
              <a:t> attributes to help select elements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and/or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Adding </a:t>
            </a:r>
            <a:r>
              <a:rPr lang="en-US" b="1" dirty="0"/>
              <a:t>div</a:t>
            </a:r>
            <a:r>
              <a:rPr lang="en-US" dirty="0"/>
              <a:t> and </a:t>
            </a:r>
            <a:r>
              <a:rPr lang="en-US" b="1" dirty="0"/>
              <a:t>span</a:t>
            </a:r>
            <a:r>
              <a:rPr lang="en-US" dirty="0"/>
              <a:t> elements to group or subdivide the page, can be selected by CSS</a:t>
            </a:r>
          </a:p>
        </p:txBody>
      </p:sp>
    </p:spTree>
    <p:extLst>
      <p:ext uri="{BB962C8B-B14F-4D97-AF65-F5344CB8AC3E}">
        <p14:creationId xmlns:p14="http://schemas.microsoft.com/office/powerpoint/2010/main" val="17481759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84484"/>
            <a:ext cx="8229600" cy="1143000"/>
          </a:xfrm>
        </p:spPr>
        <p:txBody>
          <a:bodyPr/>
          <a:lstStyle/>
          <a:p>
            <a:r>
              <a:rPr lang="en-US" dirty="0"/>
              <a:t>class and id HTML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3" y="1603948"/>
            <a:ext cx="8372008" cy="5039472"/>
          </a:xfrm>
        </p:spPr>
        <p:txBody>
          <a:bodyPr>
            <a:noAutofit/>
          </a:bodyPr>
          <a:lstStyle/>
          <a:p>
            <a:r>
              <a:rPr lang="en-US" sz="2800" dirty="0"/>
              <a:t>Can add two types of HTML attributes to elements to enable CSS to select these elements: </a:t>
            </a:r>
            <a:r>
              <a:rPr lang="en-US" sz="2800" b="1" dirty="0"/>
              <a:t>id</a:t>
            </a:r>
            <a:r>
              <a:rPr lang="en-US" sz="2800" dirty="0"/>
              <a:t> and </a:t>
            </a:r>
            <a:r>
              <a:rPr lang="en-US" sz="2800" b="1" dirty="0"/>
              <a:t>class</a:t>
            </a:r>
          </a:p>
          <a:p>
            <a:pPr lvl="1"/>
            <a:r>
              <a:rPr lang="en-US" b="1" dirty="0"/>
              <a:t>id </a:t>
            </a:r>
            <a:r>
              <a:rPr lang="en-US" dirty="0"/>
              <a:t>is for identifying one unique element on a page</a:t>
            </a:r>
          </a:p>
          <a:p>
            <a:pPr lvl="1"/>
            <a:r>
              <a:rPr lang="en-US" b="1" dirty="0"/>
              <a:t>class </a:t>
            </a:r>
            <a:r>
              <a:rPr lang="en-US" dirty="0"/>
              <a:t>is for giving elements a particular type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Used for selecting particular elements to apply styles to (now)</a:t>
            </a:r>
          </a:p>
          <a:p>
            <a:r>
              <a:rPr lang="en-US" sz="2800" dirty="0"/>
              <a:t>And for selecting particular element(s) to work with in JavaScript (in a few weeks)</a:t>
            </a:r>
          </a:p>
          <a:p>
            <a:r>
              <a:rPr lang="en-US" sz="2800" dirty="0"/>
              <a:t>Also useful for automatic tests on pages</a:t>
            </a:r>
          </a:p>
        </p:txBody>
      </p:sp>
    </p:spTree>
    <p:extLst>
      <p:ext uri="{BB962C8B-B14F-4D97-AF65-F5344CB8AC3E}">
        <p14:creationId xmlns:p14="http://schemas.microsoft.com/office/powerpoint/2010/main" val="6564069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61"/>
            <a:ext cx="8229600" cy="1143000"/>
          </a:xfrm>
        </p:spPr>
        <p:txBody>
          <a:bodyPr/>
          <a:lstStyle/>
          <a:p>
            <a:r>
              <a:rPr lang="en-US" dirty="0"/>
              <a:t>HTML class and id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774" y="1157661"/>
            <a:ext cx="8746592" cy="5485760"/>
          </a:xfrm>
        </p:spPr>
        <p:txBody>
          <a:bodyPr>
            <a:normAutofit/>
          </a:bodyPr>
          <a:lstStyle/>
          <a:p>
            <a:r>
              <a:rPr lang="en-US" sz="2800" dirty="0"/>
              <a:t>May be added to any HTML element</a:t>
            </a:r>
          </a:p>
          <a:p>
            <a:r>
              <a:rPr lang="en-US" sz="2800" dirty="0"/>
              <a:t>You define the attribute values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class </a:t>
            </a:r>
            <a:r>
              <a:rPr lang="en-US" dirty="0"/>
              <a:t>attribute specifies a type of element</a:t>
            </a:r>
          </a:p>
          <a:p>
            <a:pPr lvl="2"/>
            <a:r>
              <a:rPr lang="en-US" dirty="0"/>
              <a:t>Many elements can have the same class</a:t>
            </a:r>
          </a:p>
          <a:p>
            <a:pPr lvl="2"/>
            <a:r>
              <a:rPr lang="en-US" dirty="0"/>
              <a:t>Two li elements have the </a:t>
            </a:r>
            <a:r>
              <a:rPr lang="en-US" b="1" dirty="0"/>
              <a:t>class="important"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id </a:t>
            </a:r>
            <a:r>
              <a:rPr lang="en-US" dirty="0"/>
              <a:t>attributes uniquely identifies one element </a:t>
            </a:r>
          </a:p>
          <a:p>
            <a:pPr lvl="2"/>
            <a:r>
              <a:rPr lang="en-US" dirty="0"/>
              <a:t>Only one element on a page can have a specific id</a:t>
            </a:r>
          </a:p>
          <a:p>
            <a:pPr lvl="2"/>
            <a:r>
              <a:rPr lang="en-US" dirty="0"/>
              <a:t>The </a:t>
            </a:r>
            <a:r>
              <a:rPr lang="en-US" dirty="0" err="1"/>
              <a:t>ul</a:t>
            </a:r>
            <a:r>
              <a:rPr lang="en-US" dirty="0"/>
              <a:t> elements has the </a:t>
            </a:r>
            <a:r>
              <a:rPr lang="en-US" b="1" dirty="0"/>
              <a:t>id="</a:t>
            </a:r>
            <a:r>
              <a:rPr lang="en-US" b="1" dirty="0" err="1"/>
              <a:t>todo</a:t>
            </a:r>
            <a:r>
              <a:rPr lang="en-US" b="1" dirty="0"/>
              <a:t>-list"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9472" y="5103674"/>
            <a:ext cx="7285055" cy="1754326"/>
          </a:xfrm>
          <a:prstGeom prst="rect">
            <a:avLst/>
          </a:prstGeom>
          <a:noFill/>
          <a:ln>
            <a:solidFill>
              <a:srgbClr val="21596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ul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id="</a:t>
            </a:r>
            <a:r>
              <a:rPr lang="en-US" b="1" dirty="0" err="1">
                <a:latin typeface="Consolas"/>
                <a:cs typeface="Consolas"/>
              </a:rPr>
              <a:t>todo</a:t>
            </a:r>
            <a:r>
              <a:rPr lang="en-US" b="1" dirty="0">
                <a:latin typeface="Consolas"/>
                <a:cs typeface="Consolas"/>
              </a:rPr>
              <a:t>-list"</a:t>
            </a:r>
            <a:r>
              <a:rPr lang="en-US" dirty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 &lt;li </a:t>
            </a:r>
            <a:r>
              <a:rPr lang="en-US" b="1" dirty="0">
                <a:latin typeface="Consolas"/>
                <a:cs typeface="Consolas"/>
              </a:rPr>
              <a:t>class="important"&gt;</a:t>
            </a:r>
            <a:r>
              <a:rPr lang="en-US" dirty="0">
                <a:latin typeface="Consolas"/>
                <a:cs typeface="Consolas"/>
              </a:rPr>
              <a:t>Pay electric bill&lt;/li&gt;</a:t>
            </a:r>
          </a:p>
          <a:p>
            <a:r>
              <a:rPr lang="en-US" dirty="0">
                <a:latin typeface="Consolas"/>
                <a:cs typeface="Consolas"/>
              </a:rPr>
              <a:t>  &lt;li&gt;Walk dog&lt;/li&gt;</a:t>
            </a:r>
          </a:p>
          <a:p>
            <a:r>
              <a:rPr lang="en-US" dirty="0">
                <a:latin typeface="Consolas"/>
                <a:cs typeface="Consolas"/>
              </a:rPr>
              <a:t>  &lt;li </a:t>
            </a:r>
            <a:r>
              <a:rPr lang="en-US" b="1" dirty="0">
                <a:latin typeface="Consolas"/>
                <a:cs typeface="Consolas"/>
              </a:rPr>
              <a:t>class="important"</a:t>
            </a:r>
            <a:r>
              <a:rPr lang="en-US" dirty="0">
                <a:latin typeface="Consolas"/>
                <a:cs typeface="Consolas"/>
              </a:rPr>
              <a:t>&gt;Grade papers&lt;/li&gt;</a:t>
            </a:r>
          </a:p>
          <a:p>
            <a:r>
              <a:rPr lang="en-US" dirty="0">
                <a:latin typeface="Consolas"/>
                <a:cs typeface="Consolas"/>
              </a:rPr>
              <a:t>  &lt;li&gt;Shovel snow&lt;/li&gt;</a:t>
            </a:r>
          </a:p>
          <a:p>
            <a:r>
              <a:rPr lang="en-US" dirty="0">
                <a:latin typeface="Consolas"/>
                <a:cs typeface="Consolas"/>
              </a:rPr>
              <a:t>&lt;/</a:t>
            </a:r>
            <a:r>
              <a:rPr lang="en-US" dirty="0" err="1">
                <a:latin typeface="Consolas"/>
                <a:cs typeface="Consolas"/>
              </a:rPr>
              <a:t>ul</a:t>
            </a:r>
            <a:r>
              <a:rPr lang="en-US" dirty="0"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523588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class and id attributes to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2585"/>
            <a:ext cx="8229600" cy="4525963"/>
          </a:xfrm>
        </p:spPr>
        <p:txBody>
          <a:bodyPr/>
          <a:lstStyle/>
          <a:p>
            <a:r>
              <a:rPr lang="en-US" dirty="0"/>
              <a:t>By themselves, class and id attributes don't make a difference to how the page renders</a:t>
            </a:r>
          </a:p>
          <a:p>
            <a:r>
              <a:rPr lang="en-US" dirty="0"/>
              <a:t>Can you see the class and id attributes?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7" y="3130028"/>
            <a:ext cx="5290386" cy="3600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43" y="3490576"/>
            <a:ext cx="3287050" cy="26491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8830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9C35-7E08-054A-B569-5C2B0C3E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by class and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DECCB-D06E-A549-A0F5-1AA4C93A1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25887"/>
            <a:ext cx="8229600" cy="4525963"/>
          </a:xfrm>
        </p:spPr>
        <p:txBody>
          <a:bodyPr/>
          <a:lstStyle/>
          <a:p>
            <a:r>
              <a:rPr lang="en-US" dirty="0"/>
              <a:t>Use #id-value to select by id</a:t>
            </a:r>
          </a:p>
          <a:p>
            <a:r>
              <a:rPr lang="en-US" dirty="0"/>
              <a:t>Use .class-name to select by class</a:t>
            </a:r>
          </a:p>
          <a:p>
            <a:r>
              <a:rPr lang="en-US" dirty="0"/>
              <a:t>Use the same </a:t>
            </a:r>
            <a:r>
              <a:rPr lang="en-US" dirty="0" err="1"/>
              <a:t>property:value</a:t>
            </a:r>
            <a:r>
              <a:rPr lang="en-US" dirty="0"/>
              <a:t>; syntax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43B75-C2C4-6647-8496-A28E5FC1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30" y="3327503"/>
            <a:ext cx="4114800" cy="324258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69B2B-298A-244B-830E-090B405EE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588869"/>
            <a:ext cx="3368911" cy="27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8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any styles you like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09" y="1417638"/>
            <a:ext cx="5054600" cy="359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45" y="3102963"/>
            <a:ext cx="4428598" cy="35295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612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8FE9-EE2A-5746-9AA2-30F1940E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(client-side)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8FD71-36F7-9349-9D8C-CCB5B53D8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34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Front end = client side</a:t>
            </a:r>
          </a:p>
          <a:p>
            <a:r>
              <a:rPr lang="en-US" dirty="0"/>
              <a:t>Client = browser</a:t>
            </a:r>
          </a:p>
          <a:p>
            <a:r>
              <a:rPr lang="en-US" dirty="0"/>
              <a:t>So front end = things that are run by a browser</a:t>
            </a:r>
          </a:p>
          <a:p>
            <a:endParaRPr lang="en-US" dirty="0"/>
          </a:p>
          <a:p>
            <a:r>
              <a:rPr lang="en-US" b="1" dirty="0"/>
              <a:t>HTML</a:t>
            </a:r>
            <a:r>
              <a:rPr lang="en-US" dirty="0"/>
              <a:t> - describes the content of a page</a:t>
            </a:r>
          </a:p>
          <a:p>
            <a:r>
              <a:rPr lang="en-US" b="1" dirty="0"/>
              <a:t>CSS</a:t>
            </a:r>
            <a:r>
              <a:rPr lang="en-US" dirty="0"/>
              <a:t> - applies styles, colors, layout to the page</a:t>
            </a:r>
          </a:p>
          <a:p>
            <a:r>
              <a:rPr lang="en-US" b="1" dirty="0"/>
              <a:t>JavaScript</a:t>
            </a:r>
            <a:r>
              <a:rPr lang="en-US" dirty="0"/>
              <a:t> - interactivity on the page</a:t>
            </a:r>
          </a:p>
          <a:p>
            <a:endParaRPr lang="en-US" dirty="0"/>
          </a:p>
          <a:p>
            <a:r>
              <a:rPr lang="en-US" b="1" dirty="0" err="1"/>
              <a:t>Vue.js</a:t>
            </a:r>
            <a:r>
              <a:rPr lang="en-US" b="1" dirty="0"/>
              <a:t> </a:t>
            </a:r>
            <a:r>
              <a:rPr lang="en-US" dirty="0"/>
              <a:t>(pronounced 'view' or 'view-j-s') - a JavaScript front end framework - more application logic in the browser</a:t>
            </a:r>
          </a:p>
          <a:p>
            <a:pPr lvl="1"/>
            <a:r>
              <a:rPr lang="en-US" dirty="0"/>
              <a:t>Other frameworks include React and Angular</a:t>
            </a:r>
          </a:p>
        </p:txBody>
      </p:sp>
    </p:spTree>
    <p:extLst>
      <p:ext uri="{BB962C8B-B14F-4D97-AF65-F5344CB8AC3E}">
        <p14:creationId xmlns:p14="http://schemas.microsoft.com/office/powerpoint/2010/main" val="2456566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69A5-FBEA-EA4C-B478-B4A8C36A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DEA76-45B1-514A-966D-6D28B774F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id="page-title" to </a:t>
            </a:r>
            <a:r>
              <a:rPr lang="en-US" b="1" dirty="0"/>
              <a:t>Some of my favorite things</a:t>
            </a:r>
            <a:r>
              <a:rPr lang="en-US" dirty="0"/>
              <a:t> h1 element at the top of your page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style.css</a:t>
            </a:r>
            <a:r>
              <a:rPr lang="en-US" dirty="0"/>
              <a:t>, add a style to just this element using # notation. Use any style you like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AF45E-98B0-1A45-B8F1-68D6340BB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3264152"/>
            <a:ext cx="7679134" cy="734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79443-456F-9E48-B009-00E230C8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01" y="5502276"/>
            <a:ext cx="5235753" cy="12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212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045F-5C81-584E-ACD5-0083A094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26A8-286D-6E49-9980-E92EED61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1951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Verify your styles are applied to the h1</a:t>
            </a:r>
          </a:p>
          <a:p>
            <a:r>
              <a:rPr lang="en-US" dirty="0"/>
              <a:t>Add another h1 element to your page, with your name</a:t>
            </a:r>
          </a:p>
          <a:p>
            <a:r>
              <a:rPr lang="en-US" dirty="0"/>
              <a:t>Verify that it does not have your style applied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385F7-CD3C-1148-88F0-933B2096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45" y="3770545"/>
            <a:ext cx="4800600" cy="2641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D412C7-C9DE-B943-A912-113066C479FB}"/>
              </a:ext>
            </a:extLst>
          </p:cNvPr>
          <p:cNvSpPr txBox="1">
            <a:spLocks/>
          </p:cNvSpPr>
          <p:nvPr/>
        </p:nvSpPr>
        <p:spPr>
          <a:xfrm>
            <a:off x="252311" y="4503876"/>
            <a:ext cx="3451587" cy="1908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Only the h1 element with id #page-title has the text-shadow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62CB8-AE00-994E-A26E-6AAC3983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19719"/>
            <a:ext cx="4102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994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Organization: div and span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174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&lt;div&gt; divider, for dividing text into logical sections. div is a </a:t>
            </a:r>
            <a:r>
              <a:rPr lang="en-US" b="1" dirty="0"/>
              <a:t>block</a:t>
            </a:r>
            <a:r>
              <a:rPr lang="en-US" dirty="0"/>
              <a:t> tag. One div will be placed after another.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&lt;span&gt; are </a:t>
            </a:r>
            <a:r>
              <a:rPr lang="en-US" b="1" dirty="0"/>
              <a:t>inline</a:t>
            </a:r>
            <a:r>
              <a:rPr lang="en-US" dirty="0"/>
              <a:t> tags - a span element will directly follow after the preceding element, and be directly followed by the next element.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Otherwise, not visible in your page unless you use them to apply certain styles</a:t>
            </a:r>
          </a:p>
          <a:p>
            <a:r>
              <a:rPr lang="en-US" dirty="0"/>
              <a:t>span and div are not very useful without class and id attributes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63" y="1814419"/>
            <a:ext cx="1003300" cy="148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39" y="2463800"/>
            <a:ext cx="889000" cy="482600"/>
          </a:xfrm>
          <a:prstGeom prst="rect">
            <a:avLst/>
          </a:prstGeom>
          <a:ln>
            <a:solidFill>
              <a:srgbClr val="215968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965" y="4792575"/>
            <a:ext cx="5067300" cy="304800"/>
          </a:xfrm>
          <a:prstGeom prst="rect">
            <a:avLst/>
          </a:prstGeom>
          <a:ln>
            <a:solidFill>
              <a:srgbClr val="215968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30" y="4398875"/>
            <a:ext cx="7302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2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866"/>
            <a:ext cx="8229600" cy="1143000"/>
          </a:xfrm>
        </p:spPr>
        <p:txBody>
          <a:bodyPr/>
          <a:lstStyle/>
          <a:p>
            <a:r>
              <a:rPr lang="en-US" dirty="0"/>
              <a:t>Your Turn - add div and span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335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Modify your </a:t>
            </a:r>
            <a:r>
              <a:rPr lang="en-US" sz="2400" b="1" dirty="0" err="1"/>
              <a:t>favorites.html</a:t>
            </a:r>
            <a:r>
              <a:rPr lang="en-US" sz="2400" b="1" dirty="0"/>
              <a:t> </a:t>
            </a:r>
            <a:r>
              <a:rPr lang="en-US" sz="2400" dirty="0"/>
              <a:t>web page </a:t>
            </a:r>
          </a:p>
          <a:p>
            <a:r>
              <a:rPr lang="en-US" sz="2400" dirty="0"/>
              <a:t>Add div tags to organize it into sections; and span tags </a:t>
            </a:r>
          </a:p>
          <a:p>
            <a:pPr lvl="1"/>
            <a:r>
              <a:rPr lang="en-US" sz="2000" dirty="0"/>
              <a:t>Surround all the movie content (the h2 and paragraph) with a div</a:t>
            </a:r>
          </a:p>
          <a:p>
            <a:pPr lvl="1"/>
            <a:r>
              <a:rPr lang="en-US" sz="2000" dirty="0"/>
              <a:t>Surround the movie title with a span (outside or inside &lt;</a:t>
            </a:r>
            <a:r>
              <a:rPr lang="en-US" sz="2000" dirty="0" err="1"/>
              <a:t>i</a:t>
            </a:r>
            <a:r>
              <a:rPr lang="en-US" sz="2000" dirty="0"/>
              <a:t>&gt; tags)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Surround the favorite music content (h2 and paragraph) with a div </a:t>
            </a:r>
          </a:p>
          <a:p>
            <a:pPr lvl="1"/>
            <a:r>
              <a:rPr lang="en-US" sz="2000" dirty="0"/>
              <a:t>Surround the artist name with a span (outside or inside &lt;b&gt; tags)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Surround the favorite food section (h2 and unordered list) with a div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50A19-F0CD-BC46-89F1-1E8444CE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51" y="4794980"/>
            <a:ext cx="8548542" cy="16596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731DA3-0E53-3045-8AA7-CBD761E86D57}"/>
              </a:ext>
            </a:extLst>
          </p:cNvPr>
          <p:cNvCxnSpPr/>
          <p:nvPr/>
        </p:nvCxnSpPr>
        <p:spPr>
          <a:xfrm flipH="1">
            <a:off x="7073153" y="5015753"/>
            <a:ext cx="201706" cy="430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87CDA2-CB16-2945-AED8-459E3EAF9295}"/>
              </a:ext>
            </a:extLst>
          </p:cNvPr>
          <p:cNvCxnSpPr/>
          <p:nvPr/>
        </p:nvCxnSpPr>
        <p:spPr>
          <a:xfrm flipH="1">
            <a:off x="3462618" y="5038912"/>
            <a:ext cx="201706" cy="430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966787-549E-6A4A-B30F-6D805A867B0C}"/>
              </a:ext>
            </a:extLst>
          </p:cNvPr>
          <p:cNvCxnSpPr>
            <a:cxnSpLocks/>
          </p:cNvCxnSpPr>
          <p:nvPr/>
        </p:nvCxnSpPr>
        <p:spPr>
          <a:xfrm>
            <a:off x="457200" y="4381500"/>
            <a:ext cx="215153" cy="5290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D16699-1E32-F14B-B181-0892EDB43438}"/>
              </a:ext>
            </a:extLst>
          </p:cNvPr>
          <p:cNvCxnSpPr>
            <a:cxnSpLocks/>
          </p:cNvCxnSpPr>
          <p:nvPr/>
        </p:nvCxnSpPr>
        <p:spPr>
          <a:xfrm flipH="1" flipV="1">
            <a:off x="1116853" y="6297360"/>
            <a:ext cx="432547" cy="4524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757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 attributes in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id attribute id="favorite-music-name" to your favorite band/artist/musician span element </a:t>
            </a:r>
          </a:p>
          <a:p>
            <a:r>
              <a:rPr lang="en-US" dirty="0"/>
              <a:t>Examples: </a:t>
            </a:r>
          </a:p>
          <a:p>
            <a:endParaRPr lang="en-US" dirty="0"/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&lt;p&gt;A musician I like is 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&lt;span id="</a:t>
            </a:r>
            <a:r>
              <a:rPr lang="en-US" sz="2800" b="1" dirty="0">
                <a:latin typeface="Consolas"/>
                <a:cs typeface="Consolas"/>
              </a:rPr>
              <a:t>favorite-music-name</a:t>
            </a:r>
            <a:r>
              <a:rPr lang="en-US" sz="2800" dirty="0">
                <a:latin typeface="Consolas"/>
                <a:cs typeface="Consolas"/>
              </a:rPr>
              <a:t>"&gt;&lt;b&gt;Chance the Rapper&lt;/b&gt;&lt;/span&gt;.&lt;/p&gt;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B7720-CB82-2745-B08D-267E1C3E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8" y="3634580"/>
            <a:ext cx="8793918" cy="6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131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by id in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style.css</a:t>
            </a:r>
            <a:r>
              <a:rPr lang="en-US" dirty="0"/>
              <a:t>, use # notation to select the element with the 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favorite-music-name"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Add style(s) of your choice</a:t>
            </a:r>
          </a:p>
          <a:p>
            <a:pPr lvl="1"/>
            <a:r>
              <a:rPr lang="en-US" dirty="0"/>
              <a:t>for example, add the background-color style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BECC3-223F-674F-A0BF-EB464ED1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641" y="5142379"/>
            <a:ext cx="3626159" cy="55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BE5E5-7CE5-D94D-AA24-B88E9AC50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4873438"/>
            <a:ext cx="4550969" cy="11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170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33"/>
            <a:ext cx="8229600" cy="1143000"/>
          </a:xfrm>
        </p:spPr>
        <p:txBody>
          <a:bodyPr/>
          <a:lstStyle/>
          <a:p>
            <a:r>
              <a:rPr lang="en-US" dirty="0"/>
              <a:t>class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61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Use to identify more than one element that will have the same style applied</a:t>
            </a:r>
          </a:p>
          <a:p>
            <a:r>
              <a:rPr lang="en-US" sz="2800" dirty="0"/>
              <a:t>Elements with the same class don't have to be the same type, but they often are </a:t>
            </a:r>
          </a:p>
          <a:p>
            <a:r>
              <a:rPr lang="en-US" sz="2800" dirty="0"/>
              <a:t>Add the attribute class="</a:t>
            </a:r>
            <a:r>
              <a:rPr lang="en-US" sz="2800" b="1" dirty="0"/>
              <a:t>favorite-section</a:t>
            </a:r>
            <a:r>
              <a:rPr lang="en-US" sz="2800" dirty="0"/>
              <a:t>" to all of your div elements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0964" y="3860707"/>
            <a:ext cx="7799431" cy="2862323"/>
          </a:xfrm>
          <a:prstGeom prst="rect">
            <a:avLst/>
          </a:prstGeom>
          <a:noFill/>
          <a:ln>
            <a:solidFill>
              <a:srgbClr val="215968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&lt;div class="favorite-section"&gt;</a:t>
            </a:r>
          </a:p>
          <a:p>
            <a:r>
              <a:rPr lang="en-US" dirty="0">
                <a:latin typeface="Consolas"/>
                <a:cs typeface="Consolas"/>
              </a:rPr>
              <a:t>&lt;p&gt;A band I like is</a:t>
            </a:r>
          </a:p>
          <a:p>
            <a:r>
              <a:rPr lang="en-US" dirty="0">
                <a:latin typeface="Consolas"/>
                <a:cs typeface="Consolas"/>
              </a:rPr>
              <a:t>  &lt;b&gt;&lt;span id="favorite-music-name"&gt;REM&lt;/span&gt;&lt;/b&gt;. </a:t>
            </a:r>
          </a:p>
          <a:p>
            <a:r>
              <a:rPr lang="en-US" dirty="0">
                <a:latin typeface="Consolas"/>
                <a:cs typeface="Consolas"/>
              </a:rPr>
              <a:t>  Their website is &lt;a </a:t>
            </a:r>
            <a:r>
              <a:rPr lang="en-US" dirty="0" err="1">
                <a:latin typeface="Consolas"/>
                <a:cs typeface="Consolas"/>
              </a:rPr>
              <a:t>href</a:t>
            </a:r>
            <a:r>
              <a:rPr lang="en-US" dirty="0">
                <a:latin typeface="Consolas"/>
                <a:cs typeface="Consolas"/>
              </a:rPr>
              <a:t>="http://</a:t>
            </a:r>
            <a:r>
              <a:rPr lang="en-US" dirty="0" err="1">
                <a:latin typeface="Consolas"/>
                <a:cs typeface="Consolas"/>
              </a:rPr>
              <a:t>www.remhq.com</a:t>
            </a:r>
            <a:r>
              <a:rPr lang="en-US" dirty="0">
                <a:latin typeface="Consolas"/>
                <a:cs typeface="Consolas"/>
              </a:rPr>
              <a:t>/"&gt;here&lt;/a&gt;.</a:t>
            </a:r>
          </a:p>
          <a:p>
            <a:r>
              <a:rPr lang="en-US" dirty="0">
                <a:latin typeface="Consolas"/>
                <a:cs typeface="Consolas"/>
              </a:rPr>
              <a:t>&lt;/p&gt;</a:t>
            </a:r>
          </a:p>
          <a:p>
            <a:r>
              <a:rPr lang="en-US" dirty="0">
                <a:latin typeface="Consolas"/>
                <a:cs typeface="Consolas"/>
              </a:rPr>
              <a:t>&lt;/div&gt;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&lt;div class="favorite-section"&gt;</a:t>
            </a:r>
          </a:p>
          <a:p>
            <a:r>
              <a:rPr lang="en-US" dirty="0">
                <a:latin typeface="Consolas"/>
                <a:cs typeface="Consolas"/>
              </a:rPr>
              <a:t>  &lt;p&gt;Some food I like is....&lt;/p&gt;</a:t>
            </a:r>
          </a:p>
          <a:p>
            <a:r>
              <a:rPr lang="en-US" dirty="0">
                <a:latin typeface="Consolas"/>
                <a:cs typeface="Consolas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8466997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7" y="82651"/>
            <a:ext cx="8229600" cy="1143000"/>
          </a:xfrm>
        </p:spPr>
        <p:txBody>
          <a:bodyPr/>
          <a:lstStyle/>
          <a:p>
            <a:r>
              <a:rPr lang="en-US" dirty="0"/>
              <a:t>Selecting by class, HTML and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8" y="5154363"/>
            <a:ext cx="2751235" cy="1346349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5202121" y="3150812"/>
            <a:ext cx="1177792" cy="5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83179" y="5770406"/>
            <a:ext cx="18189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78797" y="26482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66601" y="5239254"/>
            <a:ext cx="948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CSS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4F23E9-7FA7-BD47-A77A-76B77E5A5CFE}"/>
              </a:ext>
            </a:extLst>
          </p:cNvPr>
          <p:cNvSpPr/>
          <p:nvPr/>
        </p:nvSpPr>
        <p:spPr>
          <a:xfrm>
            <a:off x="720838" y="1319557"/>
            <a:ext cx="78008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Use the . notation in CSS to select all elements with a particular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3C8F6-7A23-224C-918F-BF906B2B7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8" y="2508491"/>
            <a:ext cx="4475722" cy="1923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5EF011-E9EF-8149-BCDF-72A70A7E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236" y="4875578"/>
            <a:ext cx="2197100" cy="16383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625CF7-D67E-C041-805C-D4AD48176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978" y="2587013"/>
            <a:ext cx="2197100" cy="16129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72164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548"/>
            <a:ext cx="8229600" cy="1143000"/>
          </a:xfrm>
        </p:spPr>
        <p:txBody>
          <a:bodyPr/>
          <a:lstStyle/>
          <a:p>
            <a:r>
              <a:rPr lang="en-US" dirty="0"/>
              <a:t>Your turn: select class in </a:t>
            </a:r>
            <a:r>
              <a:rPr lang="en-US" dirty="0" err="1"/>
              <a:t>style.css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style.css</a:t>
            </a:r>
            <a:r>
              <a:rPr lang="en-US" dirty="0"/>
              <a:t>, add a border and margin to each of your favorite-section elements in this form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border: width color style;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/* style can be dotted, dashed, double, groove, ridge... */</a:t>
            </a:r>
          </a:p>
          <a:p>
            <a:r>
              <a:rPr lang="en-US" dirty="0"/>
              <a:t>Optional - add any other styles you like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824" y="4779963"/>
            <a:ext cx="4978400" cy="195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103C-545B-CC4A-BAB6-A6AD92D5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72" y="4939641"/>
            <a:ext cx="3343128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41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Padding, Borders and Margin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67100" cy="49657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All elements have border, padding, and margin - although the width of these may be 0 so may not be visible</a:t>
            </a:r>
          </a:p>
          <a:p>
            <a:r>
              <a:rPr lang="en-US" b="1" dirty="0"/>
              <a:t>Border</a:t>
            </a:r>
            <a:r>
              <a:rPr lang="en-US" dirty="0"/>
              <a:t> surround elements</a:t>
            </a:r>
          </a:p>
          <a:p>
            <a:r>
              <a:rPr lang="en-US" b="1" dirty="0"/>
              <a:t>Padding</a:t>
            </a:r>
            <a:r>
              <a:rPr lang="en-US" dirty="0"/>
              <a:t> separates the content (text, image) from the border</a:t>
            </a:r>
          </a:p>
          <a:p>
            <a:r>
              <a:rPr lang="en-US" b="1" dirty="0"/>
              <a:t>Margin</a:t>
            </a:r>
            <a:r>
              <a:rPr lang="en-US" dirty="0"/>
              <a:t> separates one element from another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0737C-B746-3F45-ACF7-81592C68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41" y="1993898"/>
            <a:ext cx="4720759" cy="3136902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221D6C-DD66-0B4B-A85C-D21717CA65D0}"/>
              </a:ext>
            </a:extLst>
          </p:cNvPr>
          <p:cNvSpPr/>
          <p:nvPr/>
        </p:nvSpPr>
        <p:spPr>
          <a:xfrm>
            <a:off x="3924300" y="5561067"/>
            <a:ext cx="501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http://www.w3schools.com/css/css_boxmodel.asp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909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827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You may have heard of Angular and React, two front end JS frameworks that are really popular right now</a:t>
            </a:r>
          </a:p>
          <a:p>
            <a:pPr lvl="1"/>
            <a:r>
              <a:rPr lang="en-US" sz="2400" dirty="0"/>
              <a:t>Front end frameworks: used to move application logic to the user's browser, makes websites faster and more responsive once they've loaded, and saves the server a lot of work</a:t>
            </a:r>
          </a:p>
          <a:p>
            <a:r>
              <a:rPr lang="en-US" sz="2800" dirty="0"/>
              <a:t>But React &amp; Angular are large, complex, and keep changing</a:t>
            </a:r>
          </a:p>
          <a:p>
            <a:r>
              <a:rPr lang="en-US" sz="2800" dirty="0"/>
              <a:t>We'd need an entire semester to study React or Angular</a:t>
            </a:r>
          </a:p>
          <a:p>
            <a:r>
              <a:rPr lang="en-US" sz="2800" dirty="0"/>
              <a:t>So, we'll use </a:t>
            </a:r>
            <a:r>
              <a:rPr lang="en-US" sz="2800" b="1" dirty="0" err="1"/>
              <a:t>Vue.js</a:t>
            </a:r>
            <a:r>
              <a:rPr lang="en-US" sz="2800" dirty="0"/>
              <a:t>, probably the 3</a:t>
            </a:r>
            <a:r>
              <a:rPr lang="en-US" sz="2800" baseline="30000" dirty="0"/>
              <a:t>rd</a:t>
            </a:r>
            <a:r>
              <a:rPr lang="en-US" sz="2800" dirty="0"/>
              <a:t> most popular now, but less complex and more friendly to learn (although it does have frequent changes and updates too)</a:t>
            </a:r>
          </a:p>
          <a:p>
            <a:endParaRPr lang="en-US" sz="2800" dirty="0"/>
          </a:p>
          <a:p>
            <a:r>
              <a:rPr lang="en-US" sz="2800" dirty="0"/>
              <a:t>Once you know </a:t>
            </a:r>
            <a:r>
              <a:rPr lang="en-US" sz="2800" dirty="0" err="1"/>
              <a:t>Vue.js</a:t>
            </a:r>
            <a:r>
              <a:rPr lang="en-US" sz="2800" dirty="0"/>
              <a:t>, it's much easier to learn React or Angular</a:t>
            </a:r>
          </a:p>
        </p:txBody>
      </p:sp>
    </p:spTree>
    <p:extLst>
      <p:ext uri="{BB962C8B-B14F-4D97-AF65-F5344CB8AC3E}">
        <p14:creationId xmlns:p14="http://schemas.microsoft.com/office/powerpoint/2010/main" val="3468917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Padding, Borders and Margin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CSS treats every element on your page as being inside a rectangular box</a:t>
            </a:r>
          </a:p>
          <a:p>
            <a:r>
              <a:rPr lang="en-US" sz="2400" dirty="0"/>
              <a:t>Each box has a margin, border, padding, and content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CSS can set the size of the content </a:t>
            </a:r>
          </a:p>
          <a:p>
            <a:r>
              <a:rPr lang="en-US" sz="2400" dirty="0"/>
              <a:t>CSS can customize the width of margin, padding, border</a:t>
            </a:r>
          </a:p>
          <a:p>
            <a:r>
              <a:rPr lang="en-US" sz="2400" dirty="0"/>
              <a:t>Can set the padding or margin on all the sides at once, or set top, left, right, bottom sides individually</a:t>
            </a:r>
          </a:p>
          <a:p>
            <a:r>
              <a:rPr lang="en-US" sz="2400" dirty="0"/>
              <a:t>Same for borders - can set all borders at once, or set the width, color, and style separately on each side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26921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BC72-BC46-1B46-8545-CD82DE8B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setting margin - separation of element from it's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C91E-49E2-104A-A571-B05C8A732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600200"/>
            <a:ext cx="5626100" cy="50165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Sets the same margin on all sides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Set the margin, only left side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do you think you set just the margin at the top, right or bottom?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02E96-C69C-5E43-87CC-44AB3104F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123810"/>
            <a:ext cx="4438650" cy="1279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4968D-95EC-D642-9E90-CA3187B6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0" y="3045975"/>
            <a:ext cx="3308350" cy="308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5FFE59-B531-8649-9B8F-6BD85AE3B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3926682"/>
            <a:ext cx="3492500" cy="135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4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C038-B50A-5946-AA6B-63FF16D1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padding - between content and border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E8554-BC45-AE4D-AF67-ADA5E7D53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20" y="1600200"/>
            <a:ext cx="4259386" cy="4525963"/>
          </a:xfrm>
        </p:spPr>
        <p:txBody>
          <a:bodyPr>
            <a:normAutofit/>
          </a:bodyPr>
          <a:lstStyle/>
          <a:p>
            <a:r>
              <a:rPr lang="en-US" sz="2800" dirty="0"/>
              <a:t>Very similar to setting margin</a:t>
            </a:r>
          </a:p>
          <a:p>
            <a:r>
              <a:rPr lang="en-US" sz="2800" dirty="0"/>
              <a:t>Still works even if there's no border styles </a:t>
            </a:r>
          </a:p>
          <a:p>
            <a:r>
              <a:rPr lang="en-US" sz="2800" dirty="0"/>
              <a:t>All elements always have a border with width = 0 if no other style is applied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BF92F-06F0-5545-9FBA-3F871DDF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2" y="5076703"/>
            <a:ext cx="3747911" cy="1581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D9F09-8B19-AE4C-822F-96F51FE6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1890696"/>
            <a:ext cx="4222750" cy="43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3D70-CAA8-DD4F-B172-4F351581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Chrome Dev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C031-F408-F742-981A-31EF22DEF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PCs - press F12</a:t>
            </a:r>
          </a:p>
          <a:p>
            <a:r>
              <a:rPr lang="en-US" dirty="0"/>
              <a:t>Macs - press Option + Command + I</a:t>
            </a:r>
          </a:p>
          <a:p>
            <a:endParaRPr lang="en-US" dirty="0"/>
          </a:p>
          <a:p>
            <a:r>
              <a:rPr lang="en-US" dirty="0"/>
              <a:t>Very quick tour</a:t>
            </a:r>
          </a:p>
          <a:p>
            <a:r>
              <a:rPr lang="en-US" dirty="0"/>
              <a:t>There's MANY</a:t>
            </a:r>
          </a:p>
          <a:p>
            <a:pPr marL="0" indent="0">
              <a:buNone/>
            </a:pPr>
            <a:r>
              <a:rPr lang="en-US" dirty="0"/>
              <a:t>more tools here</a:t>
            </a:r>
          </a:p>
          <a:p>
            <a:r>
              <a:rPr lang="en-US" dirty="0"/>
              <a:t>Explore!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DC2AA-DA48-2443-9C04-8ED729F5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2928256"/>
            <a:ext cx="5137150" cy="36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832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class and id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65" y="1417638"/>
            <a:ext cx="8567270" cy="4525963"/>
          </a:xfrm>
        </p:spPr>
        <p:txBody>
          <a:bodyPr>
            <a:noAutofit/>
          </a:bodyPr>
          <a:lstStyle/>
          <a:p>
            <a:r>
              <a:rPr lang="en-US" sz="2400" dirty="0"/>
              <a:t>Can add both class and id attributes if needed</a:t>
            </a:r>
          </a:p>
          <a:p>
            <a:r>
              <a:rPr lang="en-US" sz="2400" dirty="0"/>
              <a:t>So if you wanted to add the same styles to all the animal-info paragraphs,</a:t>
            </a:r>
          </a:p>
          <a:p>
            <a:r>
              <a:rPr lang="en-US" sz="2400" dirty="0"/>
              <a:t>And some more styles to cat-data</a:t>
            </a:r>
          </a:p>
          <a:p>
            <a:r>
              <a:rPr lang="en-US" sz="2400" dirty="0"/>
              <a:t>And some more, different styles to squirrel-data</a:t>
            </a:r>
          </a:p>
          <a:p>
            <a:r>
              <a:rPr lang="en-US" sz="2400" dirty="0"/>
              <a:t>You could add these class and id attributes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D0E-47C1-4842-BA04-20A28D1F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65" y="4139826"/>
            <a:ext cx="8487621" cy="20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599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ways to select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65" y="1417638"/>
            <a:ext cx="8567270" cy="4525963"/>
          </a:xfrm>
        </p:spPr>
        <p:txBody>
          <a:bodyPr>
            <a:noAutofit/>
          </a:bodyPr>
          <a:lstStyle/>
          <a:p>
            <a:r>
              <a:rPr lang="en-US" sz="2400" dirty="0"/>
              <a:t>Sometimes, you'll want to differentiate between some of the same tags by context or position</a:t>
            </a:r>
          </a:p>
          <a:p>
            <a:pPr lvl="1"/>
            <a:r>
              <a:rPr lang="en-US" sz="2400" dirty="0"/>
              <a:t>By context, e.g. all bold text in an ordered list</a:t>
            </a:r>
          </a:p>
          <a:p>
            <a:pPr lvl="1"/>
            <a:r>
              <a:rPr lang="en-US" sz="2400" dirty="0"/>
              <a:t>Or the every other item of a type on a page</a:t>
            </a:r>
          </a:p>
          <a:p>
            <a:pPr lvl="1"/>
            <a:r>
              <a:rPr lang="en-US" sz="2400" dirty="0"/>
              <a:t>Or the first element of a type, or the last element of a type</a:t>
            </a:r>
          </a:p>
          <a:p>
            <a:r>
              <a:rPr lang="en-US" sz="2800" dirty="0"/>
              <a:t>All the different ways to select elements: W3Schools CSS selectors reference </a:t>
            </a:r>
            <a:r>
              <a:rPr lang="en-US" sz="2800" dirty="0">
                <a:hlinkClick r:id="rId2"/>
              </a:rPr>
              <a:t>https://www.w3schools.com/cssref/css_selectors.asp</a:t>
            </a:r>
            <a:endParaRPr lang="en-US" sz="2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93229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there's many ways to select elements, it's possible that an element can be selected by more than one selector</a:t>
            </a:r>
          </a:p>
          <a:p>
            <a:r>
              <a:rPr lang="en-US" dirty="0"/>
              <a:t>Elements will receive all the styles from all the selectors that match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644" y="5366479"/>
            <a:ext cx="2778273" cy="759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61" y="4894263"/>
            <a:ext cx="2857500" cy="201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61" y="4289425"/>
            <a:ext cx="3822700" cy="50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4022" y="4289425"/>
            <a:ext cx="3912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example, the p selector and the #welcome selector both select the p element, so all styles </a:t>
            </a:r>
            <a:r>
              <a:rPr lang="en-US"/>
              <a:t>are applied</a:t>
            </a:r>
          </a:p>
        </p:txBody>
      </p:sp>
    </p:spTree>
    <p:extLst>
      <p:ext uri="{BB962C8B-B14F-4D97-AF65-F5344CB8AC3E}">
        <p14:creationId xmlns:p14="http://schemas.microsoft.com/office/powerpoint/2010/main" val="1790753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06"/>
            <a:ext cx="8229600" cy="1143000"/>
          </a:xfrm>
        </p:spPr>
        <p:txBody>
          <a:bodyPr/>
          <a:lstStyle/>
          <a:p>
            <a:r>
              <a:rPr lang="en-US" dirty="0"/>
              <a:t>Cascading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0730"/>
            <a:ext cx="8229600" cy="4860561"/>
          </a:xfrm>
        </p:spPr>
        <p:txBody>
          <a:bodyPr>
            <a:normAutofit/>
          </a:bodyPr>
          <a:lstStyle/>
          <a:p>
            <a:r>
              <a:rPr lang="en-US" dirty="0"/>
              <a:t>But what if there's a conflict?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06862"/>
            <a:ext cx="3898900" cy="55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0516" y="1874467"/>
            <a:ext cx="469619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For this element</a:t>
            </a:r>
          </a:p>
          <a:p>
            <a:endParaRPr lang="en-US" sz="2000" dirty="0"/>
          </a:p>
          <a:p>
            <a:r>
              <a:rPr lang="en-US" sz="2000" dirty="0"/>
              <a:t>And this stylesheet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 first selector selects all p elements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 second selects the element with id="welcome"</a:t>
            </a:r>
          </a:p>
          <a:p>
            <a:endParaRPr lang="en-US" sz="2000" dirty="0"/>
          </a:p>
          <a:p>
            <a:r>
              <a:rPr lang="en-US" sz="2000" dirty="0"/>
              <a:t>So both selectors will select the element</a:t>
            </a:r>
          </a:p>
          <a:p>
            <a:r>
              <a:rPr lang="en-US" sz="2000" dirty="0"/>
              <a:t>But, they both define a background-color style</a:t>
            </a:r>
          </a:p>
          <a:p>
            <a:r>
              <a:rPr lang="en-US" sz="2000" dirty="0"/>
              <a:t>What color will the background be?</a:t>
            </a:r>
          </a:p>
          <a:p>
            <a:endParaRPr lang="en-US" sz="2000" dirty="0"/>
          </a:p>
          <a:p>
            <a:r>
              <a:rPr lang="en-US" sz="2000" b="1" dirty="0"/>
              <a:t>The most specific selector will apply</a:t>
            </a:r>
          </a:p>
          <a:p>
            <a:r>
              <a:rPr lang="en-US" sz="2000" dirty="0"/>
              <a:t>So styles from selecting by id override selecting by class, and selecting by class overrides selecting by tag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53" y="2796958"/>
            <a:ext cx="2832100" cy="200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06" y="5664382"/>
            <a:ext cx="3228294" cy="10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4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90500" y="0"/>
            <a:ext cx="4305300" cy="6858000"/>
          </a:xfrm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&lt;!DOCTYPE html&gt;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&lt;html </a:t>
            </a:r>
            <a:r>
              <a:rPr lang="en-US" sz="1000" dirty="0" err="1">
                <a:latin typeface="Consolas"/>
                <a:cs typeface="Consolas"/>
              </a:rPr>
              <a:t>lang</a:t>
            </a:r>
            <a:r>
              <a:rPr lang="en-US" sz="1000" dirty="0">
                <a:latin typeface="Consolas"/>
                <a:cs typeface="Consolas"/>
              </a:rPr>
              <a:t>="</a:t>
            </a:r>
            <a:r>
              <a:rPr lang="en-US" sz="1000" dirty="0" err="1">
                <a:latin typeface="Consolas"/>
                <a:cs typeface="Consolas"/>
              </a:rPr>
              <a:t>en</a:t>
            </a:r>
            <a:r>
              <a:rPr lang="en-US" sz="1000" dirty="0">
                <a:latin typeface="Consolas"/>
                <a:cs typeface="Consolas"/>
              </a:rPr>
              <a:t>"&gt;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&lt;head&gt;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&lt;meta charset="UTF-8"&gt;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&lt;title&gt;To Do&lt;/title&gt;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&lt;link </a:t>
            </a:r>
            <a:r>
              <a:rPr lang="en-US" sz="1000" dirty="0" err="1">
                <a:latin typeface="Consolas"/>
                <a:cs typeface="Consolas"/>
              </a:rPr>
              <a:t>rel</a:t>
            </a:r>
            <a:r>
              <a:rPr lang="en-US" sz="1000" dirty="0">
                <a:latin typeface="Consolas"/>
                <a:cs typeface="Consolas"/>
              </a:rPr>
              <a:t>="stylesheet" type="text/</a:t>
            </a:r>
            <a:r>
              <a:rPr lang="en-US" sz="1000" dirty="0" err="1">
                <a:latin typeface="Consolas"/>
                <a:cs typeface="Consolas"/>
              </a:rPr>
              <a:t>css</a:t>
            </a:r>
            <a:r>
              <a:rPr lang="en-US" sz="1000" dirty="0">
                <a:latin typeface="Consolas"/>
                <a:cs typeface="Consolas"/>
              </a:rPr>
              <a:t>" </a:t>
            </a:r>
            <a:r>
              <a:rPr lang="en-US" sz="1000" dirty="0" err="1">
                <a:latin typeface="Consolas"/>
                <a:cs typeface="Consolas"/>
              </a:rPr>
              <a:t>href</a:t>
            </a:r>
            <a:r>
              <a:rPr lang="en-US" sz="1000" dirty="0">
                <a:latin typeface="Consolas"/>
                <a:cs typeface="Consolas"/>
              </a:rPr>
              <a:t>="style.css"&gt;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&lt;/head&gt;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&lt;body&gt;</a:t>
            </a:r>
          </a:p>
          <a:p>
            <a:pPr marL="0" indent="0">
              <a:buNone/>
            </a:pPr>
            <a:endParaRPr lang="en-US" sz="1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&lt;h1&gt;To Do List&lt;/h1&gt;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&lt;P&gt;The important tasks are &lt;span class="important"&gt;highlighted in red&lt;/span&gt;.&lt;/P&gt;</a:t>
            </a:r>
          </a:p>
          <a:p>
            <a:pPr marL="0" indent="0">
              <a:buNone/>
            </a:pPr>
            <a:endParaRPr lang="en-US" sz="1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&lt;div id="</a:t>
            </a:r>
            <a:r>
              <a:rPr lang="en-US" sz="1000" b="1" dirty="0" err="1">
                <a:latin typeface="Consolas"/>
                <a:cs typeface="Consolas"/>
              </a:rPr>
              <a:t>thisweek</a:t>
            </a:r>
            <a:r>
              <a:rPr lang="en-US" sz="1000" dirty="0">
                <a:latin typeface="Consolas"/>
                <a:cs typeface="Consolas"/>
              </a:rPr>
              <a:t>"&gt;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&lt;h2&gt;This week&lt;/h2&gt;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&lt;</a:t>
            </a:r>
            <a:r>
              <a:rPr lang="en-US" sz="1000" dirty="0" err="1">
                <a:latin typeface="Consolas"/>
                <a:cs typeface="Consolas"/>
              </a:rPr>
              <a:t>ul</a:t>
            </a:r>
            <a:r>
              <a:rPr lang="en-US" sz="1000" dirty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  &lt;li class="</a:t>
            </a:r>
            <a:r>
              <a:rPr lang="en-US" sz="1000" b="1" dirty="0">
                <a:latin typeface="Consolas"/>
                <a:cs typeface="Consolas"/>
              </a:rPr>
              <a:t>important</a:t>
            </a:r>
            <a:r>
              <a:rPr lang="en-US" sz="1000" dirty="0">
                <a:latin typeface="Consolas"/>
                <a:cs typeface="Consolas"/>
              </a:rPr>
              <a:t>"&gt;Shovel snow&lt;/li&gt;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  &lt;li&gt;Renew car's tags&lt;/li&gt;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  &lt;li&gt;Tidy my office&lt;/li&gt;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  &lt;li class="</a:t>
            </a:r>
            <a:r>
              <a:rPr lang="en-US" sz="1000" b="1" dirty="0">
                <a:latin typeface="Consolas"/>
                <a:cs typeface="Consolas"/>
              </a:rPr>
              <a:t>important</a:t>
            </a:r>
            <a:r>
              <a:rPr lang="en-US" sz="1000" dirty="0">
                <a:latin typeface="Consolas"/>
                <a:cs typeface="Consolas"/>
              </a:rPr>
              <a:t>"&gt;Buy new gloves&lt;/li&gt;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&lt;/</a:t>
            </a:r>
            <a:r>
              <a:rPr lang="en-US" sz="1000" dirty="0" err="1">
                <a:latin typeface="Consolas"/>
                <a:cs typeface="Consolas"/>
              </a:rPr>
              <a:t>ul</a:t>
            </a:r>
            <a:r>
              <a:rPr lang="en-US" sz="1000" dirty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&lt;/div&gt;</a:t>
            </a:r>
          </a:p>
          <a:p>
            <a:pPr marL="0" indent="0">
              <a:buNone/>
            </a:pPr>
            <a:endParaRPr lang="en-US" sz="1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&lt;div id="</a:t>
            </a:r>
            <a:r>
              <a:rPr lang="en-US" sz="1000" b="1" dirty="0" err="1">
                <a:latin typeface="Consolas"/>
                <a:cs typeface="Consolas"/>
              </a:rPr>
              <a:t>nextweek</a:t>
            </a:r>
            <a:r>
              <a:rPr lang="en-US" sz="1000" dirty="0">
                <a:latin typeface="Consolas"/>
                <a:cs typeface="Consolas"/>
              </a:rPr>
              <a:t>"&gt;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&lt;h2&gt;Next week&lt;/h2&gt;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&lt;</a:t>
            </a:r>
            <a:r>
              <a:rPr lang="en-US" sz="1000" dirty="0" err="1">
                <a:latin typeface="Consolas"/>
                <a:cs typeface="Consolas"/>
              </a:rPr>
              <a:t>ul</a:t>
            </a:r>
            <a:r>
              <a:rPr lang="en-US" sz="1000" dirty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  &lt;li class="</a:t>
            </a:r>
            <a:r>
              <a:rPr lang="en-US" sz="1000" b="1" dirty="0">
                <a:latin typeface="Consolas"/>
                <a:cs typeface="Consolas"/>
              </a:rPr>
              <a:t>important</a:t>
            </a:r>
            <a:r>
              <a:rPr lang="en-US" sz="1000" dirty="0">
                <a:latin typeface="Consolas"/>
                <a:cs typeface="Consolas"/>
              </a:rPr>
              <a:t>"&gt;Grade assignments&lt;/li&gt;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  &lt;li&gt;Go to department meeting&lt;/li&gt;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  &lt;li&gt;Clean out basement&lt;/li&gt;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  &lt;/</a:t>
            </a:r>
            <a:r>
              <a:rPr lang="en-US" sz="1000" dirty="0" err="1">
                <a:latin typeface="Consolas"/>
                <a:cs typeface="Consolas"/>
              </a:rPr>
              <a:t>ul</a:t>
            </a:r>
            <a:r>
              <a:rPr lang="en-US" sz="1000" dirty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&lt;/div&gt;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&lt;/body&gt;</a:t>
            </a:r>
          </a:p>
          <a:p>
            <a:pPr marL="0" indent="0">
              <a:buNone/>
            </a:pPr>
            <a:r>
              <a:rPr lang="en-US" sz="1000" dirty="0">
                <a:latin typeface="Consolas"/>
                <a:cs typeface="Consolas"/>
              </a:rPr>
              <a:t>&lt;/html&gt;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5800" y="28388"/>
            <a:ext cx="4038600" cy="5948363"/>
          </a:xfrm>
          <a:ln>
            <a:solidFill>
              <a:srgbClr val="0070C0"/>
            </a:solidFill>
          </a:ln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/*Apply to all &lt;li&gt; tags*/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li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color : </a:t>
            </a:r>
            <a:r>
              <a:rPr lang="en-US" dirty="0" err="1">
                <a:latin typeface="Consolas"/>
                <a:cs typeface="Consolas"/>
              </a:rPr>
              <a:t>darkblue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/*Apply to all tags with class = "important". In this example,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two types of element have this class - some li elements and a span.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Notice how this overrides the li selector above for important li elements.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CSS will apply the most specific selector.*/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.important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color : red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 This applies to the element with id = "</a:t>
            </a:r>
            <a:r>
              <a:rPr lang="en-US" dirty="0" err="1">
                <a:latin typeface="Consolas"/>
                <a:cs typeface="Consolas"/>
              </a:rPr>
              <a:t>thisweek</a:t>
            </a:r>
            <a:r>
              <a:rPr lang="en-US" dirty="0">
                <a:latin typeface="Consolas"/>
                <a:cs typeface="Consolas"/>
              </a:rPr>
              <a:t>". Notice how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the style is also applied to the elements within this div element. */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</a:t>
            </a:r>
            <a:r>
              <a:rPr lang="en-US" b="1" dirty="0" err="1">
                <a:latin typeface="Consolas"/>
                <a:cs typeface="Consolas"/>
              </a:rPr>
              <a:t>thisweek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font-weight: bold;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 Apply a style only to the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element with id='</a:t>
            </a:r>
            <a:r>
              <a:rPr lang="en-US" dirty="0" err="1">
                <a:latin typeface="Consolas"/>
                <a:cs typeface="Consolas"/>
              </a:rPr>
              <a:t>nextweek</a:t>
            </a:r>
            <a:r>
              <a:rPr lang="en-US" dirty="0">
                <a:latin typeface="Consolas"/>
                <a:cs typeface="Consolas"/>
              </a:rPr>
              <a:t>'*/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</a:t>
            </a:r>
            <a:r>
              <a:rPr lang="en-US" b="1" dirty="0" err="1">
                <a:latin typeface="Consolas"/>
                <a:cs typeface="Consolas"/>
              </a:rPr>
              <a:t>nextweek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font-style : italic;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pic>
        <p:nvPicPr>
          <p:cNvPr id="12" name="Picture 11" descr="To Do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32" y="3492500"/>
            <a:ext cx="2258768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738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Continue working on your Favorite Things web page</a:t>
            </a:r>
          </a:p>
          <a:p>
            <a:r>
              <a:rPr lang="en-US" dirty="0"/>
              <a:t>Add some more information on your favorite movie, music, and foods</a:t>
            </a:r>
          </a:p>
          <a:p>
            <a:r>
              <a:rPr lang="en-US" dirty="0"/>
              <a:t>Add some images you like</a:t>
            </a:r>
          </a:p>
          <a:p>
            <a:r>
              <a:rPr lang="en-US" dirty="0"/>
              <a:t>Create a favorite books table </a:t>
            </a:r>
          </a:p>
          <a:p>
            <a:r>
              <a:rPr lang="en-US" dirty="0"/>
              <a:t>Directions in D2L</a:t>
            </a:r>
          </a:p>
        </p:txBody>
      </p:sp>
    </p:spTree>
    <p:extLst>
      <p:ext uri="{BB962C8B-B14F-4D97-AF65-F5344CB8AC3E}">
        <p14:creationId xmlns:p14="http://schemas.microsoft.com/office/powerpoint/2010/main" val="71426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6088</TotalTime>
  <Words>6496</Words>
  <Application>Microsoft Office PowerPoint</Application>
  <PresentationFormat>On-screen Show (4:3)</PresentationFormat>
  <Paragraphs>802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Calibri</vt:lpstr>
      <vt:lpstr>Consolas</vt:lpstr>
      <vt:lpstr>Office Theme</vt:lpstr>
      <vt:lpstr>ITEC 2560 Web Client &amp; Server Programming</vt:lpstr>
      <vt:lpstr>Introductions</vt:lpstr>
      <vt:lpstr>Agenda</vt:lpstr>
      <vt:lpstr>Web Development</vt:lpstr>
      <vt:lpstr>Web Development</vt:lpstr>
      <vt:lpstr>Technologies Used in Web Apps</vt:lpstr>
      <vt:lpstr>This Class</vt:lpstr>
      <vt:lpstr>Front End (client-side) technologies</vt:lpstr>
      <vt:lpstr>Vue.js</vt:lpstr>
      <vt:lpstr>Server Code: JavaScript, Node, Express</vt:lpstr>
      <vt:lpstr>Node/Express</vt:lpstr>
      <vt:lpstr>Databases</vt:lpstr>
      <vt:lpstr>How we'll structure this class</vt:lpstr>
      <vt:lpstr>What about Web Design?</vt:lpstr>
      <vt:lpstr>Pre-requisites</vt:lpstr>
      <vt:lpstr>Syllabus</vt:lpstr>
      <vt:lpstr>Software (for now)</vt:lpstr>
      <vt:lpstr>Software (later)</vt:lpstr>
      <vt:lpstr>Questions?</vt:lpstr>
      <vt:lpstr>Code* time!</vt:lpstr>
      <vt:lpstr>Essentials: HTML and CSS</vt:lpstr>
      <vt:lpstr>The HTML above will render like this in a browser -&gt;</vt:lpstr>
      <vt:lpstr>Essentials: HTML and CSS</vt:lpstr>
      <vt:lpstr>First HTML</vt:lpstr>
      <vt:lpstr>PowerPoint Presentation</vt:lpstr>
      <vt:lpstr>First HTML</vt:lpstr>
      <vt:lpstr>PowerPoint Presentation</vt:lpstr>
      <vt:lpstr>Parts of an HTML Element</vt:lpstr>
      <vt:lpstr>PowerPoint Presentation</vt:lpstr>
      <vt:lpstr>PowerPoint Presentation</vt:lpstr>
      <vt:lpstr>Common HTML Elements</vt:lpstr>
      <vt:lpstr>HTML Elements</vt:lpstr>
      <vt:lpstr>Your turn</vt:lpstr>
      <vt:lpstr>Paragraphs and Line Breaks</vt:lpstr>
      <vt:lpstr>Text Formatting Tags</vt:lpstr>
      <vt:lpstr>Your turn</vt:lpstr>
      <vt:lpstr>Text Formatting Tags - Headings</vt:lpstr>
      <vt:lpstr>Your turn</vt:lpstr>
      <vt:lpstr>Lists</vt:lpstr>
      <vt:lpstr>Your turn</vt:lpstr>
      <vt:lpstr>HTML: Links</vt:lpstr>
      <vt:lpstr>Your turn </vt:lpstr>
      <vt:lpstr>Essentials: HTML and CSS</vt:lpstr>
      <vt:lpstr>HTML Elements with Attributes</vt:lpstr>
      <vt:lpstr>HTML Element Attributes</vt:lpstr>
      <vt:lpstr>More HTML: Images</vt:lpstr>
      <vt:lpstr>Where to get images?</vt:lpstr>
      <vt:lpstr>Your Turn</vt:lpstr>
      <vt:lpstr>Your Turn - add your image to the page </vt:lpstr>
      <vt:lpstr>Your turn - set the size</vt:lpstr>
      <vt:lpstr>Your turn</vt:lpstr>
      <vt:lpstr>HTML Comments</vt:lpstr>
      <vt:lpstr>Essentials: HTML and CSS</vt:lpstr>
      <vt:lpstr>HTML and CSS</vt:lpstr>
      <vt:lpstr>Essentials: HTML and CSS</vt:lpstr>
      <vt:lpstr>Essentials: HTML and CSS</vt:lpstr>
      <vt:lpstr>Essentials: HTML and CSS</vt:lpstr>
      <vt:lpstr>Your Turn - Favorites Page (Start of Lab 1) </vt:lpstr>
      <vt:lpstr>Add content to favorites.html</vt:lpstr>
      <vt:lpstr>Check your page in your browser</vt:lpstr>
      <vt:lpstr>Styles for favorites.html</vt:lpstr>
      <vt:lpstr>CSS: Cascading Style Sheets</vt:lpstr>
      <vt:lpstr>HTML and CSS</vt:lpstr>
      <vt:lpstr>CSS: Cascading Style Sheets</vt:lpstr>
      <vt:lpstr>CSS Syntax</vt:lpstr>
      <vt:lpstr>CSS Syntax</vt:lpstr>
      <vt:lpstr>CSS Syntax</vt:lpstr>
      <vt:lpstr>Styles for favorites.html</vt:lpstr>
      <vt:lpstr>style.css p, h1, body are CSS selectors</vt:lpstr>
      <vt:lpstr>style.css</vt:lpstr>
      <vt:lpstr>favorites.html</vt:lpstr>
      <vt:lpstr>Verify styles are loaded</vt:lpstr>
      <vt:lpstr>More Styles</vt:lpstr>
      <vt:lpstr>Being more selective</vt:lpstr>
      <vt:lpstr>class and id HTML Attributes</vt:lpstr>
      <vt:lpstr>HTML class and id attributes</vt:lpstr>
      <vt:lpstr>Adding class and id attributes to HTML</vt:lpstr>
      <vt:lpstr>Selecting by class and id</vt:lpstr>
      <vt:lpstr>Use any styles you like</vt:lpstr>
      <vt:lpstr>Your turn</vt:lpstr>
      <vt:lpstr>Test </vt:lpstr>
      <vt:lpstr>Organization: div and span</vt:lpstr>
      <vt:lpstr>Your Turn - add div and span </vt:lpstr>
      <vt:lpstr>id attributes in HTML</vt:lpstr>
      <vt:lpstr>Selecting by id in CSS</vt:lpstr>
      <vt:lpstr>class attributes</vt:lpstr>
      <vt:lpstr>Selecting by class, HTML and CSS</vt:lpstr>
      <vt:lpstr>Your turn: select class in style.css</vt:lpstr>
      <vt:lpstr>Padding, Borders and Margin</vt:lpstr>
      <vt:lpstr>Padding, Borders and Margin</vt:lpstr>
      <vt:lpstr>Example: setting margin - separation of element from it's neighbors</vt:lpstr>
      <vt:lpstr>Setting padding - between content and border</vt:lpstr>
      <vt:lpstr>Hello Chrome Dev Tools</vt:lpstr>
      <vt:lpstr>Using class and id together</vt:lpstr>
      <vt:lpstr>Other ways to select elements</vt:lpstr>
      <vt:lpstr>Cascading Styles</vt:lpstr>
      <vt:lpstr>Cascading Styles</vt:lpstr>
      <vt:lpstr>PowerPoint Presentation</vt:lpstr>
      <vt:lpstr>Lab 1</vt:lpstr>
      <vt:lpstr>More HTML: Tables</vt:lpstr>
      <vt:lpstr>Lab 1</vt:lpstr>
      <vt:lpstr>Questions? 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Client &amp; Server Programming</dc:title>
  <dc:creator>mctc</dc:creator>
  <cp:lastModifiedBy>Clara James</cp:lastModifiedBy>
  <cp:revision>309</cp:revision>
  <dcterms:created xsi:type="dcterms:W3CDTF">2016-01-07T19:35:49Z</dcterms:created>
  <dcterms:modified xsi:type="dcterms:W3CDTF">2019-08-27T20:33:02Z</dcterms:modified>
</cp:coreProperties>
</file>